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1" r:id="rId6"/>
    <p:sldId id="277" r:id="rId7"/>
    <p:sldId id="267" r:id="rId8"/>
    <p:sldId id="265" r:id="rId9"/>
    <p:sldId id="278" r:id="rId10"/>
    <p:sldId id="279" r:id="rId11"/>
    <p:sldId id="266" r:id="rId12"/>
    <p:sldId id="272" r:id="rId13"/>
    <p:sldId id="273" r:id="rId14"/>
    <p:sldId id="274" r:id="rId15"/>
    <p:sldId id="282" r:id="rId16"/>
    <p:sldId id="286" r:id="rId17"/>
    <p:sldId id="283" r:id="rId18"/>
    <p:sldId id="285" r:id="rId19"/>
    <p:sldId id="284" r:id="rId20"/>
    <p:sldId id="275" r:id="rId21"/>
    <p:sldId id="287" r:id="rId22"/>
    <p:sldId id="280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83871" autoAdjust="0"/>
  </p:normalViewPr>
  <p:slideViewPr>
    <p:cSldViewPr snapToGrid="0">
      <p:cViewPr varScale="1">
        <p:scale>
          <a:sx n="97" d="100"/>
          <a:sy n="97" d="100"/>
        </p:scale>
        <p:origin x="10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31F3D2-9AF3-4AB7-B099-3A54F332873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D6CE937-594D-408C-A23D-D1C04B3F8AF8}">
      <dgm:prSet phldrT="[Texte]"/>
      <dgm:spPr/>
      <dgm:t>
        <a:bodyPr/>
        <a:lstStyle/>
        <a:p>
          <a:r>
            <a:rPr lang="fr-FR" dirty="0" smtClean="0"/>
            <a:t>…</a:t>
          </a:r>
          <a:endParaRPr lang="fr-FR" dirty="0"/>
        </a:p>
      </dgm:t>
    </dgm:pt>
    <dgm:pt modelId="{E48BE70B-9EAF-4FE2-B1A9-C4C192F83EF5}" type="parTrans" cxnId="{71F755C0-9D44-48EB-8089-065467A97AC3}">
      <dgm:prSet/>
      <dgm:spPr/>
      <dgm:t>
        <a:bodyPr/>
        <a:lstStyle/>
        <a:p>
          <a:endParaRPr lang="fr-FR"/>
        </a:p>
      </dgm:t>
    </dgm:pt>
    <dgm:pt modelId="{55D466A5-06AB-4054-809E-A76DC7B4AD74}" type="sibTrans" cxnId="{71F755C0-9D44-48EB-8089-065467A97AC3}">
      <dgm:prSet/>
      <dgm:spPr/>
      <dgm:t>
        <a:bodyPr/>
        <a:lstStyle/>
        <a:p>
          <a:endParaRPr lang="fr-FR"/>
        </a:p>
      </dgm:t>
    </dgm:pt>
    <dgm:pt modelId="{7710EA35-A1BD-43D1-813A-8501BF35095C}">
      <dgm:prSet phldrT="[Texte]"/>
      <dgm:spPr/>
      <dgm:t>
        <a:bodyPr/>
        <a:lstStyle/>
        <a:p>
          <a:r>
            <a:rPr lang="fr-FR" dirty="0" smtClean="0"/>
            <a:t>Intégration individuelle avec aide dans la classe</a:t>
          </a:r>
          <a:endParaRPr lang="fr-FR" dirty="0"/>
        </a:p>
      </dgm:t>
    </dgm:pt>
    <dgm:pt modelId="{9E37781A-91C9-4674-A41E-4154479C8D98}" type="parTrans" cxnId="{1B89EB2E-3E8E-4B2E-8339-83841278097E}">
      <dgm:prSet/>
      <dgm:spPr/>
      <dgm:t>
        <a:bodyPr/>
        <a:lstStyle/>
        <a:p>
          <a:endParaRPr lang="fr-FR"/>
        </a:p>
      </dgm:t>
    </dgm:pt>
    <dgm:pt modelId="{EC86A8DA-9121-416B-9051-8FA25E63E1E5}" type="sibTrans" cxnId="{1B89EB2E-3E8E-4B2E-8339-83841278097E}">
      <dgm:prSet/>
      <dgm:spPr/>
      <dgm:t>
        <a:bodyPr/>
        <a:lstStyle/>
        <a:p>
          <a:endParaRPr lang="fr-FR"/>
        </a:p>
      </dgm:t>
    </dgm:pt>
    <dgm:pt modelId="{B0B1410B-DFA7-46D0-84B7-55796B81EB70}">
      <dgm:prSet phldrT="[Texte]"/>
      <dgm:spPr/>
      <dgm:t>
        <a:bodyPr/>
        <a:lstStyle/>
        <a:p>
          <a:r>
            <a:rPr lang="fr-FR" dirty="0" smtClean="0"/>
            <a:t>Intégration individuelle sans aide</a:t>
          </a:r>
          <a:endParaRPr lang="fr-FR" dirty="0"/>
        </a:p>
      </dgm:t>
    </dgm:pt>
    <dgm:pt modelId="{966199FB-C421-4A34-8798-9857BE62411E}" type="parTrans" cxnId="{8932B757-4F7D-4345-9F5D-D94BB064F376}">
      <dgm:prSet/>
      <dgm:spPr/>
      <dgm:t>
        <a:bodyPr/>
        <a:lstStyle/>
        <a:p>
          <a:endParaRPr lang="fr-FR"/>
        </a:p>
      </dgm:t>
    </dgm:pt>
    <dgm:pt modelId="{BDDCB80E-D7D4-4091-A2EF-536AF5843EA9}" type="sibTrans" cxnId="{8932B757-4F7D-4345-9F5D-D94BB064F376}">
      <dgm:prSet/>
      <dgm:spPr/>
      <dgm:t>
        <a:bodyPr/>
        <a:lstStyle/>
        <a:p>
          <a:endParaRPr lang="fr-FR"/>
        </a:p>
      </dgm:t>
    </dgm:pt>
    <dgm:pt modelId="{4893B0A3-3397-41F2-BC60-1A89B3514730}">
      <dgm:prSet phldrT="[Texte]"/>
      <dgm:spPr/>
      <dgm:t>
        <a:bodyPr/>
        <a:lstStyle/>
        <a:p>
          <a:r>
            <a:rPr lang="fr-FR" dirty="0" smtClean="0"/>
            <a:t>Intégration collective (CLIS) avec période d’intégration individuelle</a:t>
          </a:r>
          <a:endParaRPr lang="fr-FR" dirty="0"/>
        </a:p>
      </dgm:t>
    </dgm:pt>
    <dgm:pt modelId="{7E18D3E8-59C7-4DB6-87C5-37E8773D3435}" type="parTrans" cxnId="{1EEFF419-1740-447B-BBC7-15646A86B8C5}">
      <dgm:prSet/>
      <dgm:spPr/>
      <dgm:t>
        <a:bodyPr/>
        <a:lstStyle/>
        <a:p>
          <a:endParaRPr lang="fr-FR"/>
        </a:p>
      </dgm:t>
    </dgm:pt>
    <dgm:pt modelId="{323F248A-F952-450E-9815-7A35F5CFB1C3}" type="sibTrans" cxnId="{1EEFF419-1740-447B-BBC7-15646A86B8C5}">
      <dgm:prSet/>
      <dgm:spPr/>
      <dgm:t>
        <a:bodyPr/>
        <a:lstStyle/>
        <a:p>
          <a:endParaRPr lang="fr-FR"/>
        </a:p>
      </dgm:t>
    </dgm:pt>
    <dgm:pt modelId="{F2A005C1-3836-4E80-8970-0046B42405E3}">
      <dgm:prSet phldrT="[Texte]"/>
      <dgm:spPr/>
      <dgm:t>
        <a:bodyPr/>
        <a:lstStyle/>
        <a:p>
          <a:r>
            <a:rPr lang="fr-FR" dirty="0" smtClean="0"/>
            <a:t>Enseignement spécialisé dans un lieu  autonome</a:t>
          </a:r>
          <a:endParaRPr lang="fr-FR" dirty="0"/>
        </a:p>
      </dgm:t>
    </dgm:pt>
    <dgm:pt modelId="{40B8CBBF-D035-4A05-8531-CAE8DF7F6A62}" type="parTrans" cxnId="{B3923C07-E184-499C-AA97-52D4492F9859}">
      <dgm:prSet/>
      <dgm:spPr/>
      <dgm:t>
        <a:bodyPr/>
        <a:lstStyle/>
        <a:p>
          <a:endParaRPr lang="fr-FR"/>
        </a:p>
      </dgm:t>
    </dgm:pt>
    <dgm:pt modelId="{61D83C24-D1E6-4F05-9C2F-88D7EAA42D89}" type="sibTrans" cxnId="{B3923C07-E184-499C-AA97-52D4492F9859}">
      <dgm:prSet/>
      <dgm:spPr/>
      <dgm:t>
        <a:bodyPr/>
        <a:lstStyle/>
        <a:p>
          <a:endParaRPr lang="fr-FR"/>
        </a:p>
      </dgm:t>
    </dgm:pt>
    <dgm:pt modelId="{403862B3-86D6-4694-BCCF-77146F316137}" type="pres">
      <dgm:prSet presAssocID="{B231F3D2-9AF3-4AB7-B099-3A54F33287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88DBC54-B764-4C21-9795-80AD5A7DF9FD}" type="pres">
      <dgm:prSet presAssocID="{F2A005C1-3836-4E80-8970-0046B42405E3}" presName="Name8" presStyleCnt="0"/>
      <dgm:spPr/>
    </dgm:pt>
    <dgm:pt modelId="{2FD5FF13-64B5-46D1-A58B-AD3830C0A890}" type="pres">
      <dgm:prSet presAssocID="{F2A005C1-3836-4E80-8970-0046B42405E3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5EF018-BD52-45A2-9B60-BA8693B41DC1}" type="pres">
      <dgm:prSet presAssocID="{F2A005C1-3836-4E80-8970-0046B42405E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CD8C3F-0FF2-4642-8C4F-E6308AED6D62}" type="pres">
      <dgm:prSet presAssocID="{ED6CE937-594D-408C-A23D-D1C04B3F8AF8}" presName="Name8" presStyleCnt="0"/>
      <dgm:spPr/>
    </dgm:pt>
    <dgm:pt modelId="{E287AEBA-D594-4BD5-AEB7-186664A7D953}" type="pres">
      <dgm:prSet presAssocID="{ED6CE937-594D-408C-A23D-D1C04B3F8AF8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674E50-35C3-488F-9DEC-BFBB9FE707C7}" type="pres">
      <dgm:prSet presAssocID="{ED6CE937-594D-408C-A23D-D1C04B3F8A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129EDF-4386-4859-B59B-562F8AE500C6}" type="pres">
      <dgm:prSet presAssocID="{4893B0A3-3397-41F2-BC60-1A89B3514730}" presName="Name8" presStyleCnt="0"/>
      <dgm:spPr/>
    </dgm:pt>
    <dgm:pt modelId="{4FA7E56C-E1A8-42D7-AE98-0A5B9A9B3624}" type="pres">
      <dgm:prSet presAssocID="{4893B0A3-3397-41F2-BC60-1A89B3514730}" presName="level" presStyleLbl="node1" presStyleIdx="2" presStyleCnt="5" custLinFactNeighborX="45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07EE0B-6842-4C49-AAC6-C90C4C0C7864}" type="pres">
      <dgm:prSet presAssocID="{4893B0A3-3397-41F2-BC60-1A89B35147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C1677C-3304-4AF0-AF0F-715050236BA1}" type="pres">
      <dgm:prSet presAssocID="{7710EA35-A1BD-43D1-813A-8501BF35095C}" presName="Name8" presStyleCnt="0"/>
      <dgm:spPr/>
    </dgm:pt>
    <dgm:pt modelId="{71E972B4-030C-4526-B176-759267FA92AD}" type="pres">
      <dgm:prSet presAssocID="{7710EA35-A1BD-43D1-813A-8501BF35095C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FF3E43-5B04-44C2-AE33-BD987CA4B31F}" type="pres">
      <dgm:prSet presAssocID="{7710EA35-A1BD-43D1-813A-8501BF3509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03801C-54BC-4CA9-8CD1-09306AB81625}" type="pres">
      <dgm:prSet presAssocID="{B0B1410B-DFA7-46D0-84B7-55796B81EB70}" presName="Name8" presStyleCnt="0"/>
      <dgm:spPr/>
    </dgm:pt>
    <dgm:pt modelId="{9942D752-177F-4AB8-8672-DC47132F2687}" type="pres">
      <dgm:prSet presAssocID="{B0B1410B-DFA7-46D0-84B7-55796B81EB70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6B2FE89-D088-40B9-928F-6C3F6C94DE85}" type="pres">
      <dgm:prSet presAssocID="{B0B1410B-DFA7-46D0-84B7-55796B81EB7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0C30D3A-1862-416A-AC0F-53D283C21967}" type="presOf" srcId="{F2A005C1-3836-4E80-8970-0046B42405E3}" destId="{095EF018-BD52-45A2-9B60-BA8693B41DC1}" srcOrd="1" destOrd="0" presId="urn:microsoft.com/office/officeart/2005/8/layout/pyramid1"/>
    <dgm:cxn modelId="{5DADD6E6-AE36-4B52-A63B-123A8E06B37F}" type="presOf" srcId="{7710EA35-A1BD-43D1-813A-8501BF35095C}" destId="{D0FF3E43-5B04-44C2-AE33-BD987CA4B31F}" srcOrd="1" destOrd="0" presId="urn:microsoft.com/office/officeart/2005/8/layout/pyramid1"/>
    <dgm:cxn modelId="{B19304CA-7164-430F-89CC-B9FBE05B2F53}" type="presOf" srcId="{ED6CE937-594D-408C-A23D-D1C04B3F8AF8}" destId="{E287AEBA-D594-4BD5-AEB7-186664A7D953}" srcOrd="0" destOrd="0" presId="urn:microsoft.com/office/officeart/2005/8/layout/pyramid1"/>
    <dgm:cxn modelId="{77CF6D34-A8AB-4E7D-92CB-E41E3AFAC724}" type="presOf" srcId="{7710EA35-A1BD-43D1-813A-8501BF35095C}" destId="{71E972B4-030C-4526-B176-759267FA92AD}" srcOrd="0" destOrd="0" presId="urn:microsoft.com/office/officeart/2005/8/layout/pyramid1"/>
    <dgm:cxn modelId="{99EB8CEE-46A9-4504-BC36-4235BBA3C0F1}" type="presOf" srcId="{ED6CE937-594D-408C-A23D-D1C04B3F8AF8}" destId="{E9674E50-35C3-488F-9DEC-BFBB9FE707C7}" srcOrd="1" destOrd="0" presId="urn:microsoft.com/office/officeart/2005/8/layout/pyramid1"/>
    <dgm:cxn modelId="{2D82AC20-B5DF-47B6-A5C3-7A64C8BE5BA0}" type="presOf" srcId="{B0B1410B-DFA7-46D0-84B7-55796B81EB70}" destId="{9942D752-177F-4AB8-8672-DC47132F2687}" srcOrd="0" destOrd="0" presId="urn:microsoft.com/office/officeart/2005/8/layout/pyramid1"/>
    <dgm:cxn modelId="{71F755C0-9D44-48EB-8089-065467A97AC3}" srcId="{B231F3D2-9AF3-4AB7-B099-3A54F3328730}" destId="{ED6CE937-594D-408C-A23D-D1C04B3F8AF8}" srcOrd="1" destOrd="0" parTransId="{E48BE70B-9EAF-4FE2-B1A9-C4C192F83EF5}" sibTransId="{55D466A5-06AB-4054-809E-A76DC7B4AD74}"/>
    <dgm:cxn modelId="{D6B1480A-2FE3-4FD1-BA76-8CE276BD9388}" type="presOf" srcId="{4893B0A3-3397-41F2-BC60-1A89B3514730}" destId="{4FA7E56C-E1A8-42D7-AE98-0A5B9A9B3624}" srcOrd="0" destOrd="0" presId="urn:microsoft.com/office/officeart/2005/8/layout/pyramid1"/>
    <dgm:cxn modelId="{E10556D9-F082-4816-9ED5-AD4B37E0183D}" type="presOf" srcId="{B0B1410B-DFA7-46D0-84B7-55796B81EB70}" destId="{86B2FE89-D088-40B9-928F-6C3F6C94DE85}" srcOrd="1" destOrd="0" presId="urn:microsoft.com/office/officeart/2005/8/layout/pyramid1"/>
    <dgm:cxn modelId="{476CC326-2276-4791-98B3-0567A4C7469A}" type="presOf" srcId="{F2A005C1-3836-4E80-8970-0046B42405E3}" destId="{2FD5FF13-64B5-46D1-A58B-AD3830C0A890}" srcOrd="0" destOrd="0" presId="urn:microsoft.com/office/officeart/2005/8/layout/pyramid1"/>
    <dgm:cxn modelId="{B3923C07-E184-499C-AA97-52D4492F9859}" srcId="{B231F3D2-9AF3-4AB7-B099-3A54F3328730}" destId="{F2A005C1-3836-4E80-8970-0046B42405E3}" srcOrd="0" destOrd="0" parTransId="{40B8CBBF-D035-4A05-8531-CAE8DF7F6A62}" sibTransId="{61D83C24-D1E6-4F05-9C2F-88D7EAA42D89}"/>
    <dgm:cxn modelId="{8932B757-4F7D-4345-9F5D-D94BB064F376}" srcId="{B231F3D2-9AF3-4AB7-B099-3A54F3328730}" destId="{B0B1410B-DFA7-46D0-84B7-55796B81EB70}" srcOrd="4" destOrd="0" parTransId="{966199FB-C421-4A34-8798-9857BE62411E}" sibTransId="{BDDCB80E-D7D4-4091-A2EF-536AF5843EA9}"/>
    <dgm:cxn modelId="{F6A1632E-4148-4FF9-AB79-D99204236F61}" type="presOf" srcId="{B231F3D2-9AF3-4AB7-B099-3A54F3328730}" destId="{403862B3-86D6-4694-BCCF-77146F316137}" srcOrd="0" destOrd="0" presId="urn:microsoft.com/office/officeart/2005/8/layout/pyramid1"/>
    <dgm:cxn modelId="{4FE54B1D-430F-43B9-AE68-568EADC401E4}" type="presOf" srcId="{4893B0A3-3397-41F2-BC60-1A89B3514730}" destId="{DF07EE0B-6842-4C49-AAC6-C90C4C0C7864}" srcOrd="1" destOrd="0" presId="urn:microsoft.com/office/officeart/2005/8/layout/pyramid1"/>
    <dgm:cxn modelId="{1B89EB2E-3E8E-4B2E-8339-83841278097E}" srcId="{B231F3D2-9AF3-4AB7-B099-3A54F3328730}" destId="{7710EA35-A1BD-43D1-813A-8501BF35095C}" srcOrd="3" destOrd="0" parTransId="{9E37781A-91C9-4674-A41E-4154479C8D98}" sibTransId="{EC86A8DA-9121-416B-9051-8FA25E63E1E5}"/>
    <dgm:cxn modelId="{1EEFF419-1740-447B-BBC7-15646A86B8C5}" srcId="{B231F3D2-9AF3-4AB7-B099-3A54F3328730}" destId="{4893B0A3-3397-41F2-BC60-1A89B3514730}" srcOrd="2" destOrd="0" parTransId="{7E18D3E8-59C7-4DB6-87C5-37E8773D3435}" sibTransId="{323F248A-F952-450E-9815-7A35F5CFB1C3}"/>
    <dgm:cxn modelId="{07987D98-1AA3-4A05-8279-F22F1392FD2F}" type="presParOf" srcId="{403862B3-86D6-4694-BCCF-77146F316137}" destId="{A88DBC54-B764-4C21-9795-80AD5A7DF9FD}" srcOrd="0" destOrd="0" presId="urn:microsoft.com/office/officeart/2005/8/layout/pyramid1"/>
    <dgm:cxn modelId="{464833CD-048D-4C5B-BC1B-F923D8C55649}" type="presParOf" srcId="{A88DBC54-B764-4C21-9795-80AD5A7DF9FD}" destId="{2FD5FF13-64B5-46D1-A58B-AD3830C0A890}" srcOrd="0" destOrd="0" presId="urn:microsoft.com/office/officeart/2005/8/layout/pyramid1"/>
    <dgm:cxn modelId="{E8DFF092-E95A-41E8-9F11-A6A73F510B2F}" type="presParOf" srcId="{A88DBC54-B764-4C21-9795-80AD5A7DF9FD}" destId="{095EF018-BD52-45A2-9B60-BA8693B41DC1}" srcOrd="1" destOrd="0" presId="urn:microsoft.com/office/officeart/2005/8/layout/pyramid1"/>
    <dgm:cxn modelId="{9AD16112-9E11-4B77-86C9-1E1629E586A7}" type="presParOf" srcId="{403862B3-86D6-4694-BCCF-77146F316137}" destId="{E0CD8C3F-0FF2-4642-8C4F-E6308AED6D62}" srcOrd="1" destOrd="0" presId="urn:microsoft.com/office/officeart/2005/8/layout/pyramid1"/>
    <dgm:cxn modelId="{8B96F687-CFDF-4DD5-ACC2-9626A102A538}" type="presParOf" srcId="{E0CD8C3F-0FF2-4642-8C4F-E6308AED6D62}" destId="{E287AEBA-D594-4BD5-AEB7-186664A7D953}" srcOrd="0" destOrd="0" presId="urn:microsoft.com/office/officeart/2005/8/layout/pyramid1"/>
    <dgm:cxn modelId="{A667F8F3-267F-4166-A0F1-4733E138351D}" type="presParOf" srcId="{E0CD8C3F-0FF2-4642-8C4F-E6308AED6D62}" destId="{E9674E50-35C3-488F-9DEC-BFBB9FE707C7}" srcOrd="1" destOrd="0" presId="urn:microsoft.com/office/officeart/2005/8/layout/pyramid1"/>
    <dgm:cxn modelId="{59373878-CB17-454D-8F93-9415B3901C8F}" type="presParOf" srcId="{403862B3-86D6-4694-BCCF-77146F316137}" destId="{2E129EDF-4386-4859-B59B-562F8AE500C6}" srcOrd="2" destOrd="0" presId="urn:microsoft.com/office/officeart/2005/8/layout/pyramid1"/>
    <dgm:cxn modelId="{390EE462-0B1B-4C6C-8EDF-3090BBBD4F8D}" type="presParOf" srcId="{2E129EDF-4386-4859-B59B-562F8AE500C6}" destId="{4FA7E56C-E1A8-42D7-AE98-0A5B9A9B3624}" srcOrd="0" destOrd="0" presId="urn:microsoft.com/office/officeart/2005/8/layout/pyramid1"/>
    <dgm:cxn modelId="{1A1EC0AE-2E3F-45D1-82BD-F1967F3478C6}" type="presParOf" srcId="{2E129EDF-4386-4859-B59B-562F8AE500C6}" destId="{DF07EE0B-6842-4C49-AAC6-C90C4C0C7864}" srcOrd="1" destOrd="0" presId="urn:microsoft.com/office/officeart/2005/8/layout/pyramid1"/>
    <dgm:cxn modelId="{1ACDEF93-FB1D-473C-97C6-3767DE58A004}" type="presParOf" srcId="{403862B3-86D6-4694-BCCF-77146F316137}" destId="{89C1677C-3304-4AF0-AF0F-715050236BA1}" srcOrd="3" destOrd="0" presId="urn:microsoft.com/office/officeart/2005/8/layout/pyramid1"/>
    <dgm:cxn modelId="{D36FD5B2-F3C6-4B96-87DF-268DB9C3473C}" type="presParOf" srcId="{89C1677C-3304-4AF0-AF0F-715050236BA1}" destId="{71E972B4-030C-4526-B176-759267FA92AD}" srcOrd="0" destOrd="0" presId="urn:microsoft.com/office/officeart/2005/8/layout/pyramid1"/>
    <dgm:cxn modelId="{64B589BB-6BA2-499D-99EC-66F4E9638A65}" type="presParOf" srcId="{89C1677C-3304-4AF0-AF0F-715050236BA1}" destId="{D0FF3E43-5B04-44C2-AE33-BD987CA4B31F}" srcOrd="1" destOrd="0" presId="urn:microsoft.com/office/officeart/2005/8/layout/pyramid1"/>
    <dgm:cxn modelId="{9CDED1F3-D89C-4C92-B02B-FFBB4ADD2893}" type="presParOf" srcId="{403862B3-86D6-4694-BCCF-77146F316137}" destId="{8C03801C-54BC-4CA9-8CD1-09306AB81625}" srcOrd="4" destOrd="0" presId="urn:microsoft.com/office/officeart/2005/8/layout/pyramid1"/>
    <dgm:cxn modelId="{E65C353D-8897-45EB-8F40-2DF75C0CA678}" type="presParOf" srcId="{8C03801C-54BC-4CA9-8CD1-09306AB81625}" destId="{9942D752-177F-4AB8-8672-DC47132F2687}" srcOrd="0" destOrd="0" presId="urn:microsoft.com/office/officeart/2005/8/layout/pyramid1"/>
    <dgm:cxn modelId="{67BBBB39-7E75-40B8-9F75-E8CAF0F73C52}" type="presParOf" srcId="{8C03801C-54BC-4CA9-8CD1-09306AB81625}" destId="{86B2FE89-D088-40B9-928F-6C3F6C94DE8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31F3D2-9AF3-4AB7-B099-3A54F3328730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F2A005C1-3836-4E80-8970-0046B42405E3}">
      <dgm:prSet phldrT="[Texte]" custT="1"/>
      <dgm:spPr/>
      <dgm:t>
        <a:bodyPr/>
        <a:lstStyle/>
        <a:p>
          <a:r>
            <a:rPr lang="fr-FR" sz="3200" dirty="0" smtClean="0"/>
            <a:t>Tous les élèves sont accueillis à l’école ordinaire</a:t>
          </a:r>
          <a:endParaRPr lang="fr-FR" sz="3200" dirty="0"/>
        </a:p>
      </dgm:t>
    </dgm:pt>
    <dgm:pt modelId="{40B8CBBF-D035-4A05-8531-CAE8DF7F6A62}" type="parTrans" cxnId="{B3923C07-E184-499C-AA97-52D4492F9859}">
      <dgm:prSet/>
      <dgm:spPr/>
      <dgm:t>
        <a:bodyPr/>
        <a:lstStyle/>
        <a:p>
          <a:endParaRPr lang="fr-FR"/>
        </a:p>
      </dgm:t>
    </dgm:pt>
    <dgm:pt modelId="{61D83C24-D1E6-4F05-9C2F-88D7EAA42D89}" type="sibTrans" cxnId="{B3923C07-E184-499C-AA97-52D4492F9859}">
      <dgm:prSet/>
      <dgm:spPr/>
      <dgm:t>
        <a:bodyPr/>
        <a:lstStyle/>
        <a:p>
          <a:endParaRPr lang="fr-FR"/>
        </a:p>
      </dgm:t>
    </dgm:pt>
    <dgm:pt modelId="{43082157-7663-4DC2-A544-AF8B7B5AB382}">
      <dgm:prSet phldrT="[Texte]" custT="1"/>
      <dgm:spPr/>
      <dgm:t>
        <a:bodyPr/>
        <a:lstStyle/>
        <a:p>
          <a:endParaRPr lang="fr-FR" sz="3200" dirty="0"/>
        </a:p>
      </dgm:t>
    </dgm:pt>
    <dgm:pt modelId="{481DDCB4-D20A-4E04-A794-DA243857815B}" type="parTrans" cxnId="{B3E7DD82-CE6B-4F17-90B5-84A985BCF8B8}">
      <dgm:prSet/>
      <dgm:spPr/>
      <dgm:t>
        <a:bodyPr/>
        <a:lstStyle/>
        <a:p>
          <a:endParaRPr lang="fr-FR"/>
        </a:p>
      </dgm:t>
    </dgm:pt>
    <dgm:pt modelId="{4B019E8E-2E17-4E6D-8F19-50A00C04175B}" type="sibTrans" cxnId="{B3E7DD82-CE6B-4F17-90B5-84A985BCF8B8}">
      <dgm:prSet/>
      <dgm:spPr/>
      <dgm:t>
        <a:bodyPr/>
        <a:lstStyle/>
        <a:p>
          <a:endParaRPr lang="fr-FR"/>
        </a:p>
      </dgm:t>
    </dgm:pt>
    <dgm:pt modelId="{67FF583E-613B-4375-A280-2D499F894776}">
      <dgm:prSet phldrT="[Texte]"/>
      <dgm:spPr/>
      <dgm:t>
        <a:bodyPr/>
        <a:lstStyle/>
        <a:p>
          <a:endParaRPr lang="fr-FR" dirty="0"/>
        </a:p>
      </dgm:t>
    </dgm:pt>
    <dgm:pt modelId="{C9FC2B16-D903-4622-960F-D1D97F56A4E1}" type="parTrans" cxnId="{E6891F15-1D31-4EAB-BA3A-F30B4A3AB14D}">
      <dgm:prSet/>
      <dgm:spPr/>
      <dgm:t>
        <a:bodyPr/>
        <a:lstStyle/>
        <a:p>
          <a:endParaRPr lang="fr-FR"/>
        </a:p>
      </dgm:t>
    </dgm:pt>
    <dgm:pt modelId="{4C8DECE2-DECD-40A7-B5C9-A2DB9C56FA55}" type="sibTrans" cxnId="{E6891F15-1D31-4EAB-BA3A-F30B4A3AB14D}">
      <dgm:prSet/>
      <dgm:spPr/>
      <dgm:t>
        <a:bodyPr/>
        <a:lstStyle/>
        <a:p>
          <a:endParaRPr lang="fr-FR"/>
        </a:p>
      </dgm:t>
    </dgm:pt>
    <dgm:pt modelId="{B36F5030-CBB4-41D7-883A-BAEDA7AD5B9B}" type="pres">
      <dgm:prSet presAssocID="{B231F3D2-9AF3-4AB7-B099-3A54F3328730}" presName="Name0" presStyleCnt="0">
        <dgm:presLayoutVars>
          <dgm:dir/>
          <dgm:animLvl val="lvl"/>
          <dgm:resizeHandles val="exact"/>
        </dgm:presLayoutVars>
      </dgm:prSet>
      <dgm:spPr/>
    </dgm:pt>
    <dgm:pt modelId="{53E1ABA0-B261-4239-BA69-09065FAAE86F}" type="pres">
      <dgm:prSet presAssocID="{F2A005C1-3836-4E80-8970-0046B42405E3}" presName="Name8" presStyleCnt="0"/>
      <dgm:spPr/>
    </dgm:pt>
    <dgm:pt modelId="{1605517F-988A-418E-B08B-A921D0D836A5}" type="pres">
      <dgm:prSet presAssocID="{F2A005C1-3836-4E80-8970-0046B42405E3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5A99A6-8A7D-4C5D-97C4-9B31B0799EE7}" type="pres">
      <dgm:prSet presAssocID="{F2A005C1-3836-4E80-8970-0046B42405E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D9C5669-23A2-41E5-9CF8-AC2BD70FDA99}" type="pres">
      <dgm:prSet presAssocID="{43082157-7663-4DC2-A544-AF8B7B5AB382}" presName="Name8" presStyleCnt="0"/>
      <dgm:spPr/>
    </dgm:pt>
    <dgm:pt modelId="{060D4ADE-B8B5-49B5-B142-BD504D668448}" type="pres">
      <dgm:prSet presAssocID="{43082157-7663-4DC2-A544-AF8B7B5AB38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59AB618-6B6B-413E-ABB9-E1E00C08BD4F}" type="pres">
      <dgm:prSet presAssocID="{43082157-7663-4DC2-A544-AF8B7B5AB3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DA8952-2E61-4C2D-9CAA-8A3834809B18}" type="pres">
      <dgm:prSet presAssocID="{67FF583E-613B-4375-A280-2D499F894776}" presName="Name8" presStyleCnt="0"/>
      <dgm:spPr/>
    </dgm:pt>
    <dgm:pt modelId="{2B00D8D0-2D6F-4C40-A508-63F2707E432A}" type="pres">
      <dgm:prSet presAssocID="{67FF583E-613B-4375-A280-2D499F894776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0ABBC6-8089-417F-9891-5A9299329641}" type="pres">
      <dgm:prSet presAssocID="{67FF583E-613B-4375-A280-2D499F89477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6891F15-1D31-4EAB-BA3A-F30B4A3AB14D}" srcId="{B231F3D2-9AF3-4AB7-B099-3A54F3328730}" destId="{67FF583E-613B-4375-A280-2D499F894776}" srcOrd="2" destOrd="0" parTransId="{C9FC2B16-D903-4622-960F-D1D97F56A4E1}" sibTransId="{4C8DECE2-DECD-40A7-B5C9-A2DB9C56FA55}"/>
    <dgm:cxn modelId="{C4C05FAE-D433-4EB7-BDA5-1CC2661D1096}" type="presOf" srcId="{67FF583E-613B-4375-A280-2D499F894776}" destId="{4D0ABBC6-8089-417F-9891-5A9299329641}" srcOrd="1" destOrd="0" presId="urn:microsoft.com/office/officeart/2005/8/layout/pyramid3"/>
    <dgm:cxn modelId="{2AA59D23-B298-483D-A77C-FBF8E3C3209E}" type="presOf" srcId="{43082157-7663-4DC2-A544-AF8B7B5AB382}" destId="{060D4ADE-B8B5-49B5-B142-BD504D668448}" srcOrd="0" destOrd="0" presId="urn:microsoft.com/office/officeart/2005/8/layout/pyramid3"/>
    <dgm:cxn modelId="{250E7201-22C0-4100-886D-0B075FF2E331}" type="presOf" srcId="{43082157-7663-4DC2-A544-AF8B7B5AB382}" destId="{659AB618-6B6B-413E-ABB9-E1E00C08BD4F}" srcOrd="1" destOrd="0" presId="urn:microsoft.com/office/officeart/2005/8/layout/pyramid3"/>
    <dgm:cxn modelId="{2D11D322-C455-477A-880A-6D56271EC2C2}" type="presOf" srcId="{F2A005C1-3836-4E80-8970-0046B42405E3}" destId="{1605517F-988A-418E-B08B-A921D0D836A5}" srcOrd="0" destOrd="0" presId="urn:microsoft.com/office/officeart/2005/8/layout/pyramid3"/>
    <dgm:cxn modelId="{4835C01F-BEA1-46E8-94A7-B0A410044C0D}" type="presOf" srcId="{F2A005C1-3836-4E80-8970-0046B42405E3}" destId="{6C5A99A6-8A7D-4C5D-97C4-9B31B0799EE7}" srcOrd="1" destOrd="0" presId="urn:microsoft.com/office/officeart/2005/8/layout/pyramid3"/>
    <dgm:cxn modelId="{8655BE93-8227-4962-8DC2-3172120E08C2}" type="presOf" srcId="{B231F3D2-9AF3-4AB7-B099-3A54F3328730}" destId="{B36F5030-CBB4-41D7-883A-BAEDA7AD5B9B}" srcOrd="0" destOrd="0" presId="urn:microsoft.com/office/officeart/2005/8/layout/pyramid3"/>
    <dgm:cxn modelId="{B3923C07-E184-499C-AA97-52D4492F9859}" srcId="{B231F3D2-9AF3-4AB7-B099-3A54F3328730}" destId="{F2A005C1-3836-4E80-8970-0046B42405E3}" srcOrd="0" destOrd="0" parTransId="{40B8CBBF-D035-4A05-8531-CAE8DF7F6A62}" sibTransId="{61D83C24-D1E6-4F05-9C2F-88D7EAA42D89}"/>
    <dgm:cxn modelId="{B3E7DD82-CE6B-4F17-90B5-84A985BCF8B8}" srcId="{B231F3D2-9AF3-4AB7-B099-3A54F3328730}" destId="{43082157-7663-4DC2-A544-AF8B7B5AB382}" srcOrd="1" destOrd="0" parTransId="{481DDCB4-D20A-4E04-A794-DA243857815B}" sibTransId="{4B019E8E-2E17-4E6D-8F19-50A00C04175B}"/>
    <dgm:cxn modelId="{A5DE287C-C47F-43EA-AC0F-95D6DDA04DD1}" type="presOf" srcId="{67FF583E-613B-4375-A280-2D499F894776}" destId="{2B00D8D0-2D6F-4C40-A508-63F2707E432A}" srcOrd="0" destOrd="0" presId="urn:microsoft.com/office/officeart/2005/8/layout/pyramid3"/>
    <dgm:cxn modelId="{B12685D7-AC23-42B2-B66A-557D9D2DB445}" type="presParOf" srcId="{B36F5030-CBB4-41D7-883A-BAEDA7AD5B9B}" destId="{53E1ABA0-B261-4239-BA69-09065FAAE86F}" srcOrd="0" destOrd="0" presId="urn:microsoft.com/office/officeart/2005/8/layout/pyramid3"/>
    <dgm:cxn modelId="{A467EA09-6EB8-4622-A8A9-9B90D30AA8F7}" type="presParOf" srcId="{53E1ABA0-B261-4239-BA69-09065FAAE86F}" destId="{1605517F-988A-418E-B08B-A921D0D836A5}" srcOrd="0" destOrd="0" presId="urn:microsoft.com/office/officeart/2005/8/layout/pyramid3"/>
    <dgm:cxn modelId="{4A0103DB-E0A8-4CB8-A222-848F9D94210B}" type="presParOf" srcId="{53E1ABA0-B261-4239-BA69-09065FAAE86F}" destId="{6C5A99A6-8A7D-4C5D-97C4-9B31B0799EE7}" srcOrd="1" destOrd="0" presId="urn:microsoft.com/office/officeart/2005/8/layout/pyramid3"/>
    <dgm:cxn modelId="{F640384F-6FB5-4A9C-B9D1-A9A906BA2F4A}" type="presParOf" srcId="{B36F5030-CBB4-41D7-883A-BAEDA7AD5B9B}" destId="{7D9C5669-23A2-41E5-9CF8-AC2BD70FDA99}" srcOrd="1" destOrd="0" presId="urn:microsoft.com/office/officeart/2005/8/layout/pyramid3"/>
    <dgm:cxn modelId="{3547AEB0-3174-4A48-B10D-61F5DFA72187}" type="presParOf" srcId="{7D9C5669-23A2-41E5-9CF8-AC2BD70FDA99}" destId="{060D4ADE-B8B5-49B5-B142-BD504D668448}" srcOrd="0" destOrd="0" presId="urn:microsoft.com/office/officeart/2005/8/layout/pyramid3"/>
    <dgm:cxn modelId="{E77B44E7-7A52-4D09-8000-90672AFAA2D4}" type="presParOf" srcId="{7D9C5669-23A2-41E5-9CF8-AC2BD70FDA99}" destId="{659AB618-6B6B-413E-ABB9-E1E00C08BD4F}" srcOrd="1" destOrd="0" presId="urn:microsoft.com/office/officeart/2005/8/layout/pyramid3"/>
    <dgm:cxn modelId="{3B8EA069-90E4-473C-9AE0-FB69F10B9897}" type="presParOf" srcId="{B36F5030-CBB4-41D7-883A-BAEDA7AD5B9B}" destId="{D2DA8952-2E61-4C2D-9CAA-8A3834809B18}" srcOrd="2" destOrd="0" presId="urn:microsoft.com/office/officeart/2005/8/layout/pyramid3"/>
    <dgm:cxn modelId="{E0A00042-50B6-4832-A5E4-BE3012A464D8}" type="presParOf" srcId="{D2DA8952-2E61-4C2D-9CAA-8A3834809B18}" destId="{2B00D8D0-2D6F-4C40-A508-63F2707E432A}" srcOrd="0" destOrd="0" presId="urn:microsoft.com/office/officeart/2005/8/layout/pyramid3"/>
    <dgm:cxn modelId="{99C864D8-25D9-4DD3-958F-0B01682B5664}" type="presParOf" srcId="{D2DA8952-2E61-4C2D-9CAA-8A3834809B18}" destId="{4D0ABBC6-8089-417F-9891-5A9299329641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662BAE-23EC-4A14-9A18-36E710323AE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DC94ABE-406F-4A27-9487-52EA31BFBCE1}">
      <dgm:prSet phldrT="[Texte]"/>
      <dgm:spPr/>
      <dgm:t>
        <a:bodyPr/>
        <a:lstStyle/>
        <a:p>
          <a:r>
            <a:rPr lang="fr-FR" dirty="0" smtClean="0"/>
            <a:t>Perçu</a:t>
          </a:r>
          <a:endParaRPr lang="fr-FR" dirty="0"/>
        </a:p>
      </dgm:t>
    </dgm:pt>
    <dgm:pt modelId="{086034BD-C351-4BDF-883E-34B051C6EC88}" type="parTrans" cxnId="{806A20D4-8E22-41A5-A0CA-18C145415EFF}">
      <dgm:prSet/>
      <dgm:spPr/>
      <dgm:t>
        <a:bodyPr/>
        <a:lstStyle/>
        <a:p>
          <a:endParaRPr lang="fr-FR"/>
        </a:p>
      </dgm:t>
    </dgm:pt>
    <dgm:pt modelId="{158B68C8-6819-44D7-9645-C3851EEBCCFC}" type="sibTrans" cxnId="{806A20D4-8E22-41A5-A0CA-18C145415EFF}">
      <dgm:prSet/>
      <dgm:spPr/>
      <dgm:t>
        <a:bodyPr/>
        <a:lstStyle/>
        <a:p>
          <a:endParaRPr lang="fr-FR"/>
        </a:p>
      </dgm:t>
    </dgm:pt>
    <dgm:pt modelId="{46995A30-F0CF-4187-B717-67F8A1BF26C2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Prescrit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74F658D1-BF25-4597-A149-408FD8F73C4A}" type="parTrans" cxnId="{EBF374C5-94A5-40B2-9460-E3716713E62A}">
      <dgm:prSet/>
      <dgm:spPr/>
      <dgm:t>
        <a:bodyPr/>
        <a:lstStyle/>
        <a:p>
          <a:endParaRPr lang="fr-FR"/>
        </a:p>
      </dgm:t>
    </dgm:pt>
    <dgm:pt modelId="{8F82CC02-FDA1-4F82-9D3A-926E04C17A6F}" type="sibTrans" cxnId="{EBF374C5-94A5-40B2-9460-E3716713E62A}">
      <dgm:prSet/>
      <dgm:spPr/>
      <dgm:t>
        <a:bodyPr/>
        <a:lstStyle/>
        <a:p>
          <a:endParaRPr lang="fr-FR"/>
        </a:p>
      </dgm:t>
    </dgm:pt>
    <dgm:pt modelId="{6FF758E1-81DB-4FEB-98BA-38D9D3E4CFD3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Réel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909B77C6-3C51-4F36-AE05-6BB572C1450B}" type="parTrans" cxnId="{B72DA62F-9855-48AF-85B8-BBA73297616B}">
      <dgm:prSet/>
      <dgm:spPr/>
      <dgm:t>
        <a:bodyPr/>
        <a:lstStyle/>
        <a:p>
          <a:endParaRPr lang="fr-FR"/>
        </a:p>
      </dgm:t>
    </dgm:pt>
    <dgm:pt modelId="{2EBA1377-A3F7-40E6-B09A-D68AD38B10EE}" type="sibTrans" cxnId="{B72DA62F-9855-48AF-85B8-BBA73297616B}">
      <dgm:prSet/>
      <dgm:spPr/>
      <dgm:t>
        <a:bodyPr/>
        <a:lstStyle/>
        <a:p>
          <a:endParaRPr lang="fr-FR"/>
        </a:p>
      </dgm:t>
    </dgm:pt>
    <dgm:pt modelId="{6E115618-8DAA-4F21-B15B-1DB7264A2B9E}" type="pres">
      <dgm:prSet presAssocID="{82662BAE-23EC-4A14-9A18-36E710323A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1FBED29-A8D9-42B6-B0CD-F2B97A3619AB}" type="pres">
      <dgm:prSet presAssocID="{9DC94ABE-406F-4A27-9487-52EA31BFBCE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20AADB-5E18-4D13-A6F0-6AABE2EC8D30}" type="pres">
      <dgm:prSet presAssocID="{9DC94ABE-406F-4A27-9487-52EA31BFBCE1}" presName="spNode" presStyleCnt="0"/>
      <dgm:spPr/>
    </dgm:pt>
    <dgm:pt modelId="{F68CEA94-CD55-4B42-B5BA-E1534E86C18D}" type="pres">
      <dgm:prSet presAssocID="{158B68C8-6819-44D7-9645-C3851EEBCCFC}" presName="sibTrans" presStyleLbl="sibTrans1D1" presStyleIdx="0" presStyleCnt="3"/>
      <dgm:spPr/>
      <dgm:t>
        <a:bodyPr/>
        <a:lstStyle/>
        <a:p>
          <a:endParaRPr lang="fr-FR"/>
        </a:p>
      </dgm:t>
    </dgm:pt>
    <dgm:pt modelId="{3EE56BAA-B8BA-4D1D-962B-58FB551CBD30}" type="pres">
      <dgm:prSet presAssocID="{46995A30-F0CF-4187-B717-67F8A1BF26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F1AB2E-5623-4A66-AEC2-649E45C3C091}" type="pres">
      <dgm:prSet presAssocID="{46995A30-F0CF-4187-B717-67F8A1BF26C2}" presName="spNode" presStyleCnt="0"/>
      <dgm:spPr/>
    </dgm:pt>
    <dgm:pt modelId="{C3B11E5D-DA33-431F-B159-B612E37036BB}" type="pres">
      <dgm:prSet presAssocID="{8F82CC02-FDA1-4F82-9D3A-926E04C17A6F}" presName="sibTrans" presStyleLbl="sibTrans1D1" presStyleIdx="1" presStyleCnt="3"/>
      <dgm:spPr/>
      <dgm:t>
        <a:bodyPr/>
        <a:lstStyle/>
        <a:p>
          <a:endParaRPr lang="fr-FR"/>
        </a:p>
      </dgm:t>
    </dgm:pt>
    <dgm:pt modelId="{F2AD313A-E537-43DA-AB2B-3DB8AF774D73}" type="pres">
      <dgm:prSet presAssocID="{6FF758E1-81DB-4FEB-98BA-38D9D3E4CF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AA553D-1B5D-4E90-A47F-43094B68EA58}" type="pres">
      <dgm:prSet presAssocID="{6FF758E1-81DB-4FEB-98BA-38D9D3E4CFD3}" presName="spNode" presStyleCnt="0"/>
      <dgm:spPr/>
    </dgm:pt>
    <dgm:pt modelId="{355B8BEF-433D-4768-8505-0A549B96E735}" type="pres">
      <dgm:prSet presAssocID="{2EBA1377-A3F7-40E6-B09A-D68AD38B10EE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EBF374C5-94A5-40B2-9460-E3716713E62A}" srcId="{82662BAE-23EC-4A14-9A18-36E710323AEB}" destId="{46995A30-F0CF-4187-B717-67F8A1BF26C2}" srcOrd="1" destOrd="0" parTransId="{74F658D1-BF25-4597-A149-408FD8F73C4A}" sibTransId="{8F82CC02-FDA1-4F82-9D3A-926E04C17A6F}"/>
    <dgm:cxn modelId="{1CAB82EE-01DB-49BF-90E7-7AD49C6A527C}" type="presOf" srcId="{46995A30-F0CF-4187-B717-67F8A1BF26C2}" destId="{3EE56BAA-B8BA-4D1D-962B-58FB551CBD30}" srcOrd="0" destOrd="0" presId="urn:microsoft.com/office/officeart/2005/8/layout/cycle5"/>
    <dgm:cxn modelId="{9B443181-C2C6-48D8-8CD6-630842A19D21}" type="presOf" srcId="{158B68C8-6819-44D7-9645-C3851EEBCCFC}" destId="{F68CEA94-CD55-4B42-B5BA-E1534E86C18D}" srcOrd="0" destOrd="0" presId="urn:microsoft.com/office/officeart/2005/8/layout/cycle5"/>
    <dgm:cxn modelId="{19A4ECF5-2BBF-4970-800C-5E9C98F3E57C}" type="presOf" srcId="{82662BAE-23EC-4A14-9A18-36E710323AEB}" destId="{6E115618-8DAA-4F21-B15B-1DB7264A2B9E}" srcOrd="0" destOrd="0" presId="urn:microsoft.com/office/officeart/2005/8/layout/cycle5"/>
    <dgm:cxn modelId="{AB2997C1-8D31-41BD-83FF-0F966EB403AB}" type="presOf" srcId="{6FF758E1-81DB-4FEB-98BA-38D9D3E4CFD3}" destId="{F2AD313A-E537-43DA-AB2B-3DB8AF774D73}" srcOrd="0" destOrd="0" presId="urn:microsoft.com/office/officeart/2005/8/layout/cycle5"/>
    <dgm:cxn modelId="{806A20D4-8E22-41A5-A0CA-18C145415EFF}" srcId="{82662BAE-23EC-4A14-9A18-36E710323AEB}" destId="{9DC94ABE-406F-4A27-9487-52EA31BFBCE1}" srcOrd="0" destOrd="0" parTransId="{086034BD-C351-4BDF-883E-34B051C6EC88}" sibTransId="{158B68C8-6819-44D7-9645-C3851EEBCCFC}"/>
    <dgm:cxn modelId="{B72DA62F-9855-48AF-85B8-BBA73297616B}" srcId="{82662BAE-23EC-4A14-9A18-36E710323AEB}" destId="{6FF758E1-81DB-4FEB-98BA-38D9D3E4CFD3}" srcOrd="2" destOrd="0" parTransId="{909B77C6-3C51-4F36-AE05-6BB572C1450B}" sibTransId="{2EBA1377-A3F7-40E6-B09A-D68AD38B10EE}"/>
    <dgm:cxn modelId="{A6C72352-D225-4FEF-8820-119ED8E74959}" type="presOf" srcId="{2EBA1377-A3F7-40E6-B09A-D68AD38B10EE}" destId="{355B8BEF-433D-4768-8505-0A549B96E735}" srcOrd="0" destOrd="0" presId="urn:microsoft.com/office/officeart/2005/8/layout/cycle5"/>
    <dgm:cxn modelId="{B2C59FDC-4674-4D63-9E60-B67E637CF390}" type="presOf" srcId="{8F82CC02-FDA1-4F82-9D3A-926E04C17A6F}" destId="{C3B11E5D-DA33-431F-B159-B612E37036BB}" srcOrd="0" destOrd="0" presId="urn:microsoft.com/office/officeart/2005/8/layout/cycle5"/>
    <dgm:cxn modelId="{780BFAA7-6EC3-4F28-8D61-C65613FEB1D4}" type="presOf" srcId="{9DC94ABE-406F-4A27-9487-52EA31BFBCE1}" destId="{81FBED29-A8D9-42B6-B0CD-F2B97A3619AB}" srcOrd="0" destOrd="0" presId="urn:microsoft.com/office/officeart/2005/8/layout/cycle5"/>
    <dgm:cxn modelId="{DFBAB161-7119-48F1-963B-C5BB8A9671E9}" type="presParOf" srcId="{6E115618-8DAA-4F21-B15B-1DB7264A2B9E}" destId="{81FBED29-A8D9-42B6-B0CD-F2B97A3619AB}" srcOrd="0" destOrd="0" presId="urn:microsoft.com/office/officeart/2005/8/layout/cycle5"/>
    <dgm:cxn modelId="{EF690A96-8C2A-48B0-81AB-495B083CAFAE}" type="presParOf" srcId="{6E115618-8DAA-4F21-B15B-1DB7264A2B9E}" destId="{AF20AADB-5E18-4D13-A6F0-6AABE2EC8D30}" srcOrd="1" destOrd="0" presId="urn:microsoft.com/office/officeart/2005/8/layout/cycle5"/>
    <dgm:cxn modelId="{107323D1-0A12-40A0-BF1A-86B925B8B595}" type="presParOf" srcId="{6E115618-8DAA-4F21-B15B-1DB7264A2B9E}" destId="{F68CEA94-CD55-4B42-B5BA-E1534E86C18D}" srcOrd="2" destOrd="0" presId="urn:microsoft.com/office/officeart/2005/8/layout/cycle5"/>
    <dgm:cxn modelId="{D48D35CB-5293-4100-AB6D-B5820C4791ED}" type="presParOf" srcId="{6E115618-8DAA-4F21-B15B-1DB7264A2B9E}" destId="{3EE56BAA-B8BA-4D1D-962B-58FB551CBD30}" srcOrd="3" destOrd="0" presId="urn:microsoft.com/office/officeart/2005/8/layout/cycle5"/>
    <dgm:cxn modelId="{4023753A-4AE1-410B-98D8-636739526858}" type="presParOf" srcId="{6E115618-8DAA-4F21-B15B-1DB7264A2B9E}" destId="{FAF1AB2E-5623-4A66-AEC2-649E45C3C091}" srcOrd="4" destOrd="0" presId="urn:microsoft.com/office/officeart/2005/8/layout/cycle5"/>
    <dgm:cxn modelId="{64A828F8-751D-4EAB-934E-5D8DA4EBC3F8}" type="presParOf" srcId="{6E115618-8DAA-4F21-B15B-1DB7264A2B9E}" destId="{C3B11E5D-DA33-431F-B159-B612E37036BB}" srcOrd="5" destOrd="0" presId="urn:microsoft.com/office/officeart/2005/8/layout/cycle5"/>
    <dgm:cxn modelId="{2DD69D68-445B-41A8-9189-C45B53AB63C7}" type="presParOf" srcId="{6E115618-8DAA-4F21-B15B-1DB7264A2B9E}" destId="{F2AD313A-E537-43DA-AB2B-3DB8AF774D73}" srcOrd="6" destOrd="0" presId="urn:microsoft.com/office/officeart/2005/8/layout/cycle5"/>
    <dgm:cxn modelId="{9CBF58C5-4DF0-491F-A5EB-C2E38E9E976B}" type="presParOf" srcId="{6E115618-8DAA-4F21-B15B-1DB7264A2B9E}" destId="{FFAA553D-1B5D-4E90-A47F-43094B68EA58}" srcOrd="7" destOrd="0" presId="urn:microsoft.com/office/officeart/2005/8/layout/cycle5"/>
    <dgm:cxn modelId="{A75EF90B-C53D-4ACE-8DFD-9452E50359C9}" type="presParOf" srcId="{6E115618-8DAA-4F21-B15B-1DB7264A2B9E}" destId="{355B8BEF-433D-4768-8505-0A549B96E735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662BAE-23EC-4A14-9A18-36E710323AE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DC94ABE-406F-4A27-9487-52EA31BFBCE1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Perçu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086034BD-C351-4BDF-883E-34B051C6EC88}" type="parTrans" cxnId="{806A20D4-8E22-41A5-A0CA-18C145415EFF}">
      <dgm:prSet/>
      <dgm:spPr/>
      <dgm:t>
        <a:bodyPr/>
        <a:lstStyle/>
        <a:p>
          <a:endParaRPr lang="fr-FR"/>
        </a:p>
      </dgm:t>
    </dgm:pt>
    <dgm:pt modelId="{158B68C8-6819-44D7-9645-C3851EEBCCFC}" type="sibTrans" cxnId="{806A20D4-8E22-41A5-A0CA-18C145415EFF}">
      <dgm:prSet/>
      <dgm:spPr/>
      <dgm:t>
        <a:bodyPr/>
        <a:lstStyle/>
        <a:p>
          <a:endParaRPr lang="fr-FR"/>
        </a:p>
      </dgm:t>
    </dgm:pt>
    <dgm:pt modelId="{46995A30-F0CF-4187-B717-67F8A1BF26C2}">
      <dgm:prSet phldrT="[Texte]"/>
      <dgm:spPr/>
      <dgm:t>
        <a:bodyPr/>
        <a:lstStyle/>
        <a:p>
          <a:r>
            <a:rPr lang="fr-FR" dirty="0" smtClean="0"/>
            <a:t>Prescrit</a:t>
          </a:r>
          <a:endParaRPr lang="fr-FR" dirty="0"/>
        </a:p>
      </dgm:t>
    </dgm:pt>
    <dgm:pt modelId="{74F658D1-BF25-4597-A149-408FD8F73C4A}" type="parTrans" cxnId="{EBF374C5-94A5-40B2-9460-E3716713E62A}">
      <dgm:prSet/>
      <dgm:spPr/>
      <dgm:t>
        <a:bodyPr/>
        <a:lstStyle/>
        <a:p>
          <a:endParaRPr lang="fr-FR"/>
        </a:p>
      </dgm:t>
    </dgm:pt>
    <dgm:pt modelId="{8F82CC02-FDA1-4F82-9D3A-926E04C17A6F}" type="sibTrans" cxnId="{EBF374C5-94A5-40B2-9460-E3716713E62A}">
      <dgm:prSet/>
      <dgm:spPr/>
      <dgm:t>
        <a:bodyPr/>
        <a:lstStyle/>
        <a:p>
          <a:endParaRPr lang="fr-FR"/>
        </a:p>
      </dgm:t>
    </dgm:pt>
    <dgm:pt modelId="{6FF758E1-81DB-4FEB-98BA-38D9D3E4CFD3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Réel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909B77C6-3C51-4F36-AE05-6BB572C1450B}" type="parTrans" cxnId="{B72DA62F-9855-48AF-85B8-BBA73297616B}">
      <dgm:prSet/>
      <dgm:spPr/>
      <dgm:t>
        <a:bodyPr/>
        <a:lstStyle/>
        <a:p>
          <a:endParaRPr lang="fr-FR"/>
        </a:p>
      </dgm:t>
    </dgm:pt>
    <dgm:pt modelId="{2EBA1377-A3F7-40E6-B09A-D68AD38B10EE}" type="sibTrans" cxnId="{B72DA62F-9855-48AF-85B8-BBA73297616B}">
      <dgm:prSet/>
      <dgm:spPr/>
      <dgm:t>
        <a:bodyPr/>
        <a:lstStyle/>
        <a:p>
          <a:endParaRPr lang="fr-FR"/>
        </a:p>
      </dgm:t>
    </dgm:pt>
    <dgm:pt modelId="{6E115618-8DAA-4F21-B15B-1DB7264A2B9E}" type="pres">
      <dgm:prSet presAssocID="{82662BAE-23EC-4A14-9A18-36E710323A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1FBED29-A8D9-42B6-B0CD-F2B97A3619AB}" type="pres">
      <dgm:prSet presAssocID="{9DC94ABE-406F-4A27-9487-52EA31BFBCE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20AADB-5E18-4D13-A6F0-6AABE2EC8D30}" type="pres">
      <dgm:prSet presAssocID="{9DC94ABE-406F-4A27-9487-52EA31BFBCE1}" presName="spNode" presStyleCnt="0"/>
      <dgm:spPr/>
    </dgm:pt>
    <dgm:pt modelId="{F68CEA94-CD55-4B42-B5BA-E1534E86C18D}" type="pres">
      <dgm:prSet presAssocID="{158B68C8-6819-44D7-9645-C3851EEBCCFC}" presName="sibTrans" presStyleLbl="sibTrans1D1" presStyleIdx="0" presStyleCnt="3"/>
      <dgm:spPr/>
      <dgm:t>
        <a:bodyPr/>
        <a:lstStyle/>
        <a:p>
          <a:endParaRPr lang="fr-FR"/>
        </a:p>
      </dgm:t>
    </dgm:pt>
    <dgm:pt modelId="{3EE56BAA-B8BA-4D1D-962B-58FB551CBD30}" type="pres">
      <dgm:prSet presAssocID="{46995A30-F0CF-4187-B717-67F8A1BF26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F1AB2E-5623-4A66-AEC2-649E45C3C091}" type="pres">
      <dgm:prSet presAssocID="{46995A30-F0CF-4187-B717-67F8A1BF26C2}" presName="spNode" presStyleCnt="0"/>
      <dgm:spPr/>
    </dgm:pt>
    <dgm:pt modelId="{C3B11E5D-DA33-431F-B159-B612E37036BB}" type="pres">
      <dgm:prSet presAssocID="{8F82CC02-FDA1-4F82-9D3A-926E04C17A6F}" presName="sibTrans" presStyleLbl="sibTrans1D1" presStyleIdx="1" presStyleCnt="3"/>
      <dgm:spPr/>
      <dgm:t>
        <a:bodyPr/>
        <a:lstStyle/>
        <a:p>
          <a:endParaRPr lang="fr-FR"/>
        </a:p>
      </dgm:t>
    </dgm:pt>
    <dgm:pt modelId="{F2AD313A-E537-43DA-AB2B-3DB8AF774D73}" type="pres">
      <dgm:prSet presAssocID="{6FF758E1-81DB-4FEB-98BA-38D9D3E4CF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AA553D-1B5D-4E90-A47F-43094B68EA58}" type="pres">
      <dgm:prSet presAssocID="{6FF758E1-81DB-4FEB-98BA-38D9D3E4CFD3}" presName="spNode" presStyleCnt="0"/>
      <dgm:spPr/>
    </dgm:pt>
    <dgm:pt modelId="{355B8BEF-433D-4768-8505-0A549B96E735}" type="pres">
      <dgm:prSet presAssocID="{2EBA1377-A3F7-40E6-B09A-D68AD38B10EE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EBF374C5-94A5-40B2-9460-E3716713E62A}" srcId="{82662BAE-23EC-4A14-9A18-36E710323AEB}" destId="{46995A30-F0CF-4187-B717-67F8A1BF26C2}" srcOrd="1" destOrd="0" parTransId="{74F658D1-BF25-4597-A149-408FD8F73C4A}" sibTransId="{8F82CC02-FDA1-4F82-9D3A-926E04C17A6F}"/>
    <dgm:cxn modelId="{1CAB82EE-01DB-49BF-90E7-7AD49C6A527C}" type="presOf" srcId="{46995A30-F0CF-4187-B717-67F8A1BF26C2}" destId="{3EE56BAA-B8BA-4D1D-962B-58FB551CBD30}" srcOrd="0" destOrd="0" presId="urn:microsoft.com/office/officeart/2005/8/layout/cycle5"/>
    <dgm:cxn modelId="{9B443181-C2C6-48D8-8CD6-630842A19D21}" type="presOf" srcId="{158B68C8-6819-44D7-9645-C3851EEBCCFC}" destId="{F68CEA94-CD55-4B42-B5BA-E1534E86C18D}" srcOrd="0" destOrd="0" presId="urn:microsoft.com/office/officeart/2005/8/layout/cycle5"/>
    <dgm:cxn modelId="{19A4ECF5-2BBF-4970-800C-5E9C98F3E57C}" type="presOf" srcId="{82662BAE-23EC-4A14-9A18-36E710323AEB}" destId="{6E115618-8DAA-4F21-B15B-1DB7264A2B9E}" srcOrd="0" destOrd="0" presId="urn:microsoft.com/office/officeart/2005/8/layout/cycle5"/>
    <dgm:cxn modelId="{AB2997C1-8D31-41BD-83FF-0F966EB403AB}" type="presOf" srcId="{6FF758E1-81DB-4FEB-98BA-38D9D3E4CFD3}" destId="{F2AD313A-E537-43DA-AB2B-3DB8AF774D73}" srcOrd="0" destOrd="0" presId="urn:microsoft.com/office/officeart/2005/8/layout/cycle5"/>
    <dgm:cxn modelId="{806A20D4-8E22-41A5-A0CA-18C145415EFF}" srcId="{82662BAE-23EC-4A14-9A18-36E710323AEB}" destId="{9DC94ABE-406F-4A27-9487-52EA31BFBCE1}" srcOrd="0" destOrd="0" parTransId="{086034BD-C351-4BDF-883E-34B051C6EC88}" sibTransId="{158B68C8-6819-44D7-9645-C3851EEBCCFC}"/>
    <dgm:cxn modelId="{B72DA62F-9855-48AF-85B8-BBA73297616B}" srcId="{82662BAE-23EC-4A14-9A18-36E710323AEB}" destId="{6FF758E1-81DB-4FEB-98BA-38D9D3E4CFD3}" srcOrd="2" destOrd="0" parTransId="{909B77C6-3C51-4F36-AE05-6BB572C1450B}" sibTransId="{2EBA1377-A3F7-40E6-B09A-D68AD38B10EE}"/>
    <dgm:cxn modelId="{A6C72352-D225-4FEF-8820-119ED8E74959}" type="presOf" srcId="{2EBA1377-A3F7-40E6-B09A-D68AD38B10EE}" destId="{355B8BEF-433D-4768-8505-0A549B96E735}" srcOrd="0" destOrd="0" presId="urn:microsoft.com/office/officeart/2005/8/layout/cycle5"/>
    <dgm:cxn modelId="{B2C59FDC-4674-4D63-9E60-B67E637CF390}" type="presOf" srcId="{8F82CC02-FDA1-4F82-9D3A-926E04C17A6F}" destId="{C3B11E5D-DA33-431F-B159-B612E37036BB}" srcOrd="0" destOrd="0" presId="urn:microsoft.com/office/officeart/2005/8/layout/cycle5"/>
    <dgm:cxn modelId="{780BFAA7-6EC3-4F28-8D61-C65613FEB1D4}" type="presOf" srcId="{9DC94ABE-406F-4A27-9487-52EA31BFBCE1}" destId="{81FBED29-A8D9-42B6-B0CD-F2B97A3619AB}" srcOrd="0" destOrd="0" presId="urn:microsoft.com/office/officeart/2005/8/layout/cycle5"/>
    <dgm:cxn modelId="{DFBAB161-7119-48F1-963B-C5BB8A9671E9}" type="presParOf" srcId="{6E115618-8DAA-4F21-B15B-1DB7264A2B9E}" destId="{81FBED29-A8D9-42B6-B0CD-F2B97A3619AB}" srcOrd="0" destOrd="0" presId="urn:microsoft.com/office/officeart/2005/8/layout/cycle5"/>
    <dgm:cxn modelId="{EF690A96-8C2A-48B0-81AB-495B083CAFAE}" type="presParOf" srcId="{6E115618-8DAA-4F21-B15B-1DB7264A2B9E}" destId="{AF20AADB-5E18-4D13-A6F0-6AABE2EC8D30}" srcOrd="1" destOrd="0" presId="urn:microsoft.com/office/officeart/2005/8/layout/cycle5"/>
    <dgm:cxn modelId="{107323D1-0A12-40A0-BF1A-86B925B8B595}" type="presParOf" srcId="{6E115618-8DAA-4F21-B15B-1DB7264A2B9E}" destId="{F68CEA94-CD55-4B42-B5BA-E1534E86C18D}" srcOrd="2" destOrd="0" presId="urn:microsoft.com/office/officeart/2005/8/layout/cycle5"/>
    <dgm:cxn modelId="{D48D35CB-5293-4100-AB6D-B5820C4791ED}" type="presParOf" srcId="{6E115618-8DAA-4F21-B15B-1DB7264A2B9E}" destId="{3EE56BAA-B8BA-4D1D-962B-58FB551CBD30}" srcOrd="3" destOrd="0" presId="urn:microsoft.com/office/officeart/2005/8/layout/cycle5"/>
    <dgm:cxn modelId="{4023753A-4AE1-410B-98D8-636739526858}" type="presParOf" srcId="{6E115618-8DAA-4F21-B15B-1DB7264A2B9E}" destId="{FAF1AB2E-5623-4A66-AEC2-649E45C3C091}" srcOrd="4" destOrd="0" presId="urn:microsoft.com/office/officeart/2005/8/layout/cycle5"/>
    <dgm:cxn modelId="{64A828F8-751D-4EAB-934E-5D8DA4EBC3F8}" type="presParOf" srcId="{6E115618-8DAA-4F21-B15B-1DB7264A2B9E}" destId="{C3B11E5D-DA33-431F-B159-B612E37036BB}" srcOrd="5" destOrd="0" presId="urn:microsoft.com/office/officeart/2005/8/layout/cycle5"/>
    <dgm:cxn modelId="{2DD69D68-445B-41A8-9189-C45B53AB63C7}" type="presParOf" srcId="{6E115618-8DAA-4F21-B15B-1DB7264A2B9E}" destId="{F2AD313A-E537-43DA-AB2B-3DB8AF774D73}" srcOrd="6" destOrd="0" presId="urn:microsoft.com/office/officeart/2005/8/layout/cycle5"/>
    <dgm:cxn modelId="{9CBF58C5-4DF0-491F-A5EB-C2E38E9E976B}" type="presParOf" srcId="{6E115618-8DAA-4F21-B15B-1DB7264A2B9E}" destId="{FFAA553D-1B5D-4E90-A47F-43094B68EA58}" srcOrd="7" destOrd="0" presId="urn:microsoft.com/office/officeart/2005/8/layout/cycle5"/>
    <dgm:cxn modelId="{A75EF90B-C53D-4ACE-8DFD-9452E50359C9}" type="presParOf" srcId="{6E115618-8DAA-4F21-B15B-1DB7264A2B9E}" destId="{355B8BEF-433D-4768-8505-0A549B96E735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662BAE-23EC-4A14-9A18-36E710323AE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DC94ABE-406F-4A27-9487-52EA31BFBCE1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Perçu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086034BD-C351-4BDF-883E-34B051C6EC88}" type="parTrans" cxnId="{806A20D4-8E22-41A5-A0CA-18C145415EFF}">
      <dgm:prSet/>
      <dgm:spPr/>
      <dgm:t>
        <a:bodyPr/>
        <a:lstStyle/>
        <a:p>
          <a:endParaRPr lang="fr-FR"/>
        </a:p>
      </dgm:t>
    </dgm:pt>
    <dgm:pt modelId="{158B68C8-6819-44D7-9645-C3851EEBCCFC}" type="sibTrans" cxnId="{806A20D4-8E22-41A5-A0CA-18C145415EFF}">
      <dgm:prSet/>
      <dgm:spPr/>
      <dgm:t>
        <a:bodyPr/>
        <a:lstStyle/>
        <a:p>
          <a:endParaRPr lang="fr-FR"/>
        </a:p>
      </dgm:t>
    </dgm:pt>
    <dgm:pt modelId="{46995A30-F0CF-4187-B717-67F8A1BF26C2}">
      <dgm:prSet phldrT="[Texte]"/>
      <dgm:spPr/>
      <dgm:t>
        <a:bodyPr/>
        <a:lstStyle/>
        <a:p>
          <a:r>
            <a:rPr lang="fr-FR" dirty="0" smtClean="0">
              <a:solidFill>
                <a:schemeClr val="bg1">
                  <a:lumMod val="65000"/>
                </a:schemeClr>
              </a:solidFill>
            </a:rPr>
            <a:t>Prescrit</a:t>
          </a:r>
          <a:endParaRPr lang="fr-FR" dirty="0">
            <a:solidFill>
              <a:schemeClr val="bg1">
                <a:lumMod val="65000"/>
              </a:schemeClr>
            </a:solidFill>
          </a:endParaRPr>
        </a:p>
      </dgm:t>
    </dgm:pt>
    <dgm:pt modelId="{74F658D1-BF25-4597-A149-408FD8F73C4A}" type="parTrans" cxnId="{EBF374C5-94A5-40B2-9460-E3716713E62A}">
      <dgm:prSet/>
      <dgm:spPr/>
      <dgm:t>
        <a:bodyPr/>
        <a:lstStyle/>
        <a:p>
          <a:endParaRPr lang="fr-FR"/>
        </a:p>
      </dgm:t>
    </dgm:pt>
    <dgm:pt modelId="{8F82CC02-FDA1-4F82-9D3A-926E04C17A6F}" type="sibTrans" cxnId="{EBF374C5-94A5-40B2-9460-E3716713E62A}">
      <dgm:prSet/>
      <dgm:spPr/>
      <dgm:t>
        <a:bodyPr/>
        <a:lstStyle/>
        <a:p>
          <a:endParaRPr lang="fr-FR"/>
        </a:p>
      </dgm:t>
    </dgm:pt>
    <dgm:pt modelId="{6FF758E1-81DB-4FEB-98BA-38D9D3E4CFD3}">
      <dgm:prSet phldrT="[Texte]"/>
      <dgm:spPr/>
      <dgm:t>
        <a:bodyPr/>
        <a:lstStyle/>
        <a:p>
          <a:r>
            <a:rPr lang="fr-FR" dirty="0" smtClean="0"/>
            <a:t>Réel</a:t>
          </a:r>
          <a:endParaRPr lang="fr-FR" dirty="0"/>
        </a:p>
      </dgm:t>
    </dgm:pt>
    <dgm:pt modelId="{909B77C6-3C51-4F36-AE05-6BB572C1450B}" type="parTrans" cxnId="{B72DA62F-9855-48AF-85B8-BBA73297616B}">
      <dgm:prSet/>
      <dgm:spPr/>
      <dgm:t>
        <a:bodyPr/>
        <a:lstStyle/>
        <a:p>
          <a:endParaRPr lang="fr-FR"/>
        </a:p>
      </dgm:t>
    </dgm:pt>
    <dgm:pt modelId="{2EBA1377-A3F7-40E6-B09A-D68AD38B10EE}" type="sibTrans" cxnId="{B72DA62F-9855-48AF-85B8-BBA73297616B}">
      <dgm:prSet/>
      <dgm:spPr/>
      <dgm:t>
        <a:bodyPr/>
        <a:lstStyle/>
        <a:p>
          <a:endParaRPr lang="fr-FR"/>
        </a:p>
      </dgm:t>
    </dgm:pt>
    <dgm:pt modelId="{6E115618-8DAA-4F21-B15B-1DB7264A2B9E}" type="pres">
      <dgm:prSet presAssocID="{82662BAE-23EC-4A14-9A18-36E710323A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1FBED29-A8D9-42B6-B0CD-F2B97A3619AB}" type="pres">
      <dgm:prSet presAssocID="{9DC94ABE-406F-4A27-9487-52EA31BFBCE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20AADB-5E18-4D13-A6F0-6AABE2EC8D30}" type="pres">
      <dgm:prSet presAssocID="{9DC94ABE-406F-4A27-9487-52EA31BFBCE1}" presName="spNode" presStyleCnt="0"/>
      <dgm:spPr/>
    </dgm:pt>
    <dgm:pt modelId="{F68CEA94-CD55-4B42-B5BA-E1534E86C18D}" type="pres">
      <dgm:prSet presAssocID="{158B68C8-6819-44D7-9645-C3851EEBCCFC}" presName="sibTrans" presStyleLbl="sibTrans1D1" presStyleIdx="0" presStyleCnt="3"/>
      <dgm:spPr/>
      <dgm:t>
        <a:bodyPr/>
        <a:lstStyle/>
        <a:p>
          <a:endParaRPr lang="fr-FR"/>
        </a:p>
      </dgm:t>
    </dgm:pt>
    <dgm:pt modelId="{3EE56BAA-B8BA-4D1D-962B-58FB551CBD30}" type="pres">
      <dgm:prSet presAssocID="{46995A30-F0CF-4187-B717-67F8A1BF26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AF1AB2E-5623-4A66-AEC2-649E45C3C091}" type="pres">
      <dgm:prSet presAssocID="{46995A30-F0CF-4187-B717-67F8A1BF26C2}" presName="spNode" presStyleCnt="0"/>
      <dgm:spPr/>
    </dgm:pt>
    <dgm:pt modelId="{C3B11E5D-DA33-431F-B159-B612E37036BB}" type="pres">
      <dgm:prSet presAssocID="{8F82CC02-FDA1-4F82-9D3A-926E04C17A6F}" presName="sibTrans" presStyleLbl="sibTrans1D1" presStyleIdx="1" presStyleCnt="3"/>
      <dgm:spPr/>
      <dgm:t>
        <a:bodyPr/>
        <a:lstStyle/>
        <a:p>
          <a:endParaRPr lang="fr-FR"/>
        </a:p>
      </dgm:t>
    </dgm:pt>
    <dgm:pt modelId="{F2AD313A-E537-43DA-AB2B-3DB8AF774D73}" type="pres">
      <dgm:prSet presAssocID="{6FF758E1-81DB-4FEB-98BA-38D9D3E4CF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AA553D-1B5D-4E90-A47F-43094B68EA58}" type="pres">
      <dgm:prSet presAssocID="{6FF758E1-81DB-4FEB-98BA-38D9D3E4CFD3}" presName="spNode" presStyleCnt="0"/>
      <dgm:spPr/>
    </dgm:pt>
    <dgm:pt modelId="{355B8BEF-433D-4768-8505-0A549B96E735}" type="pres">
      <dgm:prSet presAssocID="{2EBA1377-A3F7-40E6-B09A-D68AD38B10EE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EBF374C5-94A5-40B2-9460-E3716713E62A}" srcId="{82662BAE-23EC-4A14-9A18-36E710323AEB}" destId="{46995A30-F0CF-4187-B717-67F8A1BF26C2}" srcOrd="1" destOrd="0" parTransId="{74F658D1-BF25-4597-A149-408FD8F73C4A}" sibTransId="{8F82CC02-FDA1-4F82-9D3A-926E04C17A6F}"/>
    <dgm:cxn modelId="{1CAB82EE-01DB-49BF-90E7-7AD49C6A527C}" type="presOf" srcId="{46995A30-F0CF-4187-B717-67F8A1BF26C2}" destId="{3EE56BAA-B8BA-4D1D-962B-58FB551CBD30}" srcOrd="0" destOrd="0" presId="urn:microsoft.com/office/officeart/2005/8/layout/cycle5"/>
    <dgm:cxn modelId="{9B443181-C2C6-48D8-8CD6-630842A19D21}" type="presOf" srcId="{158B68C8-6819-44D7-9645-C3851EEBCCFC}" destId="{F68CEA94-CD55-4B42-B5BA-E1534E86C18D}" srcOrd="0" destOrd="0" presId="urn:microsoft.com/office/officeart/2005/8/layout/cycle5"/>
    <dgm:cxn modelId="{19A4ECF5-2BBF-4970-800C-5E9C98F3E57C}" type="presOf" srcId="{82662BAE-23EC-4A14-9A18-36E710323AEB}" destId="{6E115618-8DAA-4F21-B15B-1DB7264A2B9E}" srcOrd="0" destOrd="0" presId="urn:microsoft.com/office/officeart/2005/8/layout/cycle5"/>
    <dgm:cxn modelId="{AB2997C1-8D31-41BD-83FF-0F966EB403AB}" type="presOf" srcId="{6FF758E1-81DB-4FEB-98BA-38D9D3E4CFD3}" destId="{F2AD313A-E537-43DA-AB2B-3DB8AF774D73}" srcOrd="0" destOrd="0" presId="urn:microsoft.com/office/officeart/2005/8/layout/cycle5"/>
    <dgm:cxn modelId="{806A20D4-8E22-41A5-A0CA-18C145415EFF}" srcId="{82662BAE-23EC-4A14-9A18-36E710323AEB}" destId="{9DC94ABE-406F-4A27-9487-52EA31BFBCE1}" srcOrd="0" destOrd="0" parTransId="{086034BD-C351-4BDF-883E-34B051C6EC88}" sibTransId="{158B68C8-6819-44D7-9645-C3851EEBCCFC}"/>
    <dgm:cxn modelId="{B72DA62F-9855-48AF-85B8-BBA73297616B}" srcId="{82662BAE-23EC-4A14-9A18-36E710323AEB}" destId="{6FF758E1-81DB-4FEB-98BA-38D9D3E4CFD3}" srcOrd="2" destOrd="0" parTransId="{909B77C6-3C51-4F36-AE05-6BB572C1450B}" sibTransId="{2EBA1377-A3F7-40E6-B09A-D68AD38B10EE}"/>
    <dgm:cxn modelId="{A6C72352-D225-4FEF-8820-119ED8E74959}" type="presOf" srcId="{2EBA1377-A3F7-40E6-B09A-D68AD38B10EE}" destId="{355B8BEF-433D-4768-8505-0A549B96E735}" srcOrd="0" destOrd="0" presId="urn:microsoft.com/office/officeart/2005/8/layout/cycle5"/>
    <dgm:cxn modelId="{B2C59FDC-4674-4D63-9E60-B67E637CF390}" type="presOf" srcId="{8F82CC02-FDA1-4F82-9D3A-926E04C17A6F}" destId="{C3B11E5D-DA33-431F-B159-B612E37036BB}" srcOrd="0" destOrd="0" presId="urn:microsoft.com/office/officeart/2005/8/layout/cycle5"/>
    <dgm:cxn modelId="{780BFAA7-6EC3-4F28-8D61-C65613FEB1D4}" type="presOf" srcId="{9DC94ABE-406F-4A27-9487-52EA31BFBCE1}" destId="{81FBED29-A8D9-42B6-B0CD-F2B97A3619AB}" srcOrd="0" destOrd="0" presId="urn:microsoft.com/office/officeart/2005/8/layout/cycle5"/>
    <dgm:cxn modelId="{DFBAB161-7119-48F1-963B-C5BB8A9671E9}" type="presParOf" srcId="{6E115618-8DAA-4F21-B15B-1DB7264A2B9E}" destId="{81FBED29-A8D9-42B6-B0CD-F2B97A3619AB}" srcOrd="0" destOrd="0" presId="urn:microsoft.com/office/officeart/2005/8/layout/cycle5"/>
    <dgm:cxn modelId="{EF690A96-8C2A-48B0-81AB-495B083CAFAE}" type="presParOf" srcId="{6E115618-8DAA-4F21-B15B-1DB7264A2B9E}" destId="{AF20AADB-5E18-4D13-A6F0-6AABE2EC8D30}" srcOrd="1" destOrd="0" presId="urn:microsoft.com/office/officeart/2005/8/layout/cycle5"/>
    <dgm:cxn modelId="{107323D1-0A12-40A0-BF1A-86B925B8B595}" type="presParOf" srcId="{6E115618-8DAA-4F21-B15B-1DB7264A2B9E}" destId="{F68CEA94-CD55-4B42-B5BA-E1534E86C18D}" srcOrd="2" destOrd="0" presId="urn:microsoft.com/office/officeart/2005/8/layout/cycle5"/>
    <dgm:cxn modelId="{D48D35CB-5293-4100-AB6D-B5820C4791ED}" type="presParOf" srcId="{6E115618-8DAA-4F21-B15B-1DB7264A2B9E}" destId="{3EE56BAA-B8BA-4D1D-962B-58FB551CBD30}" srcOrd="3" destOrd="0" presId="urn:microsoft.com/office/officeart/2005/8/layout/cycle5"/>
    <dgm:cxn modelId="{4023753A-4AE1-410B-98D8-636739526858}" type="presParOf" srcId="{6E115618-8DAA-4F21-B15B-1DB7264A2B9E}" destId="{FAF1AB2E-5623-4A66-AEC2-649E45C3C091}" srcOrd="4" destOrd="0" presId="urn:microsoft.com/office/officeart/2005/8/layout/cycle5"/>
    <dgm:cxn modelId="{64A828F8-751D-4EAB-934E-5D8DA4EBC3F8}" type="presParOf" srcId="{6E115618-8DAA-4F21-B15B-1DB7264A2B9E}" destId="{C3B11E5D-DA33-431F-B159-B612E37036BB}" srcOrd="5" destOrd="0" presId="urn:microsoft.com/office/officeart/2005/8/layout/cycle5"/>
    <dgm:cxn modelId="{2DD69D68-445B-41A8-9189-C45B53AB63C7}" type="presParOf" srcId="{6E115618-8DAA-4F21-B15B-1DB7264A2B9E}" destId="{F2AD313A-E537-43DA-AB2B-3DB8AF774D73}" srcOrd="6" destOrd="0" presId="urn:microsoft.com/office/officeart/2005/8/layout/cycle5"/>
    <dgm:cxn modelId="{9CBF58C5-4DF0-491F-A5EB-C2E38E9E976B}" type="presParOf" srcId="{6E115618-8DAA-4F21-B15B-1DB7264A2B9E}" destId="{FFAA553D-1B5D-4E90-A47F-43094B68EA58}" srcOrd="7" destOrd="0" presId="urn:microsoft.com/office/officeart/2005/8/layout/cycle5"/>
    <dgm:cxn modelId="{A75EF90B-C53D-4ACE-8DFD-9452E50359C9}" type="presParOf" srcId="{6E115618-8DAA-4F21-B15B-1DB7264A2B9E}" destId="{355B8BEF-433D-4768-8505-0A549B96E735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C3EDE-7E71-4B58-8F45-00608E209357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BBE7E-B14A-4B33-A88E-D8E1443791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71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Un</a:t>
            </a:r>
            <a:r>
              <a:rPr lang="fr-FR" baseline="0" dirty="0" smtClean="0"/>
              <a:t> positionnement en sciences de l’éducations</a:t>
            </a:r>
          </a:p>
          <a:p>
            <a:r>
              <a:rPr lang="fr-FR" baseline="0" dirty="0" smtClean="0"/>
              <a:t>Une préoccupation particulière pour le point de vue des acteurs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BE7E-B14A-4B33-A88E-D8E14437917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060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BE7E-B14A-4B33-A88E-D8E14437917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554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fr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représentation d’</a:t>
            </a:r>
            <a:endParaRPr lang="fr-FR" dirty="0" smtClean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781F99-ADA5-4590-B5A2-3321B3FC14AF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B8ADAA0-23B8-4FE4-89E7-688C51326429}" type="datetime1">
              <a:rPr lang="fr-FR" smtClean="0"/>
              <a:pPr>
                <a:defRPr/>
              </a:pPr>
              <a:t>04/01/2019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094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98B866-4477-4CD6-8DEE-F79C5549051E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64B527F-96A6-4894-A08D-DDEED8DB6631}" type="datetime1">
              <a:rPr lang="fr-FR" smtClean="0"/>
              <a:pPr>
                <a:defRPr/>
              </a:pPr>
              <a:t>04/01/2019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831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6F965B-5799-4EB6-87B7-34AC4A6F9A52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29BD539E-E9E7-40BB-A0CD-CFA698C5B515}" type="datetime1">
              <a:rPr lang="fr-FR" smtClean="0">
                <a:solidFill>
                  <a:srgbClr val="000000"/>
                </a:solidFill>
              </a:rPr>
              <a:pPr>
                <a:defRPr/>
              </a:pPr>
              <a:t>04/01/2019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835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Une école exigeante.</a:t>
            </a:r>
            <a:r>
              <a:rPr lang="fr-FR" baseline="0" dirty="0" smtClean="0"/>
              <a:t> Une école de la réussite de tous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BBE7E-B14A-4B33-A88E-D8E14437917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17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569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75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57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63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59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81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55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69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05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93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85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0B006-7B00-4980-9ABA-0B9D1EB723F0}" type="datetimeFigureOut">
              <a:rPr lang="fr-FR" smtClean="0"/>
              <a:t>04/01/2019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37BA3-F5C0-449E-88AA-06448046AE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28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Éducation inclusive : quels défis et innovations en matière d’évaluation 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Serge Thomazet</a:t>
            </a:r>
          </a:p>
          <a:p>
            <a:pPr lvl="0"/>
            <a:r>
              <a:rPr lang="fr-FR" dirty="0"/>
              <a:t>C</a:t>
            </a:r>
            <a:r>
              <a:rPr lang="fr-FR" dirty="0" smtClean="0"/>
              <a:t>hercheur </a:t>
            </a:r>
            <a:r>
              <a:rPr lang="fr-FR" dirty="0"/>
              <a:t>en Sciences de </a:t>
            </a:r>
            <a:r>
              <a:rPr lang="fr-FR" dirty="0" smtClean="0"/>
              <a:t>l’Éducation, Laboratoire </a:t>
            </a:r>
            <a:r>
              <a:rPr lang="fr-FR" dirty="0" err="1"/>
              <a:t>ACTé</a:t>
            </a:r>
            <a:r>
              <a:rPr lang="fr-FR" dirty="0"/>
              <a:t>, </a:t>
            </a:r>
            <a:r>
              <a:rPr lang="fr-FR" dirty="0" smtClean="0"/>
              <a:t>Université </a:t>
            </a:r>
            <a:r>
              <a:rPr lang="fr-FR" dirty="0"/>
              <a:t>Clermont Auvergne, </a:t>
            </a:r>
            <a:r>
              <a:rPr lang="fr-FR" dirty="0" smtClean="0"/>
              <a:t>France</a:t>
            </a:r>
            <a:endParaRPr lang="fr-FR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25348" y="2598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fr-FR" b="1" dirty="0">
                <a:solidFill>
                  <a:srgbClr val="C00000"/>
                </a:solidFill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É</a:t>
            </a:r>
            <a:r>
              <a:rPr lang="fr-FR" b="1" dirty="0">
                <a:solidFill>
                  <a:srgbClr val="C00000"/>
                </a:solidFill>
                <a:latin typeface="Candara" panose="020E0502030303020204" pitchFamily="34" charset="0"/>
                <a:ea typeface="MS Mincho"/>
                <a:cs typeface="Arial" panose="020B0604020202020204" pitchFamily="34" charset="0"/>
              </a:rPr>
              <a:t>ducation inclusive : quels défis et innovations en matière d’évaluation ? </a:t>
            </a:r>
            <a:endParaRPr lang="fr-FR" sz="2000" dirty="0">
              <a:effectLst/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987" y="4882896"/>
            <a:ext cx="2798064" cy="19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24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ensées 12"/>
          <p:cNvSpPr/>
          <p:nvPr/>
        </p:nvSpPr>
        <p:spPr>
          <a:xfrm>
            <a:off x="5484154" y="5512463"/>
            <a:ext cx="6780028" cy="132983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651" y="365126"/>
            <a:ext cx="11780875" cy="868252"/>
          </a:xfrm>
        </p:spPr>
        <p:txBody>
          <a:bodyPr/>
          <a:lstStyle/>
          <a:p>
            <a:r>
              <a:rPr lang="fr-FR" dirty="0" smtClean="0"/>
              <a:t>Identifier les blocages engendrés par la prescription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1017102" cy="3278003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Ce que disent (toutes) les lois</a:t>
            </a:r>
          </a:p>
          <a:p>
            <a:r>
              <a:rPr lang="fr-FR" dirty="0" smtClean="0"/>
              <a:t>Ce que disent les textes règlementaires</a:t>
            </a:r>
          </a:p>
          <a:p>
            <a:r>
              <a:rPr lang="fr-FR" dirty="0" smtClean="0"/>
              <a:t>Existe-t-il des blocages ? </a:t>
            </a:r>
            <a:endParaRPr lang="fr-FR" dirty="0"/>
          </a:p>
          <a:p>
            <a:pPr lvl="1"/>
            <a:r>
              <a:rPr lang="fr-FR" dirty="0" smtClean="0"/>
              <a:t>accès aux niveaux d’enseignement, cycles et établissements…</a:t>
            </a:r>
          </a:p>
          <a:p>
            <a:r>
              <a:rPr lang="fr-FR" dirty="0" smtClean="0"/>
              <a:t>A-t-on pris les dispositions nécessaires pour les examens, certification, diplomation ?</a:t>
            </a:r>
          </a:p>
          <a:p>
            <a:r>
              <a:rPr lang="fr-FR" dirty="0" smtClean="0"/>
              <a:t>Dispose-t-on des services et ressources nécessaires ?</a:t>
            </a:r>
          </a:p>
          <a:p>
            <a:pPr lvl="1"/>
            <a:r>
              <a:rPr lang="fr-FR" dirty="0" smtClean="0"/>
              <a:t>braille, langue des signes, accessibilités des locaux…</a:t>
            </a:r>
          </a:p>
          <a:p>
            <a:r>
              <a:rPr lang="fr-FR" dirty="0" smtClean="0"/>
              <a:t>…</a:t>
            </a:r>
          </a:p>
          <a:p>
            <a:endParaRPr lang="fr-FR" dirty="0"/>
          </a:p>
        </p:txBody>
      </p:sp>
      <p:sp>
        <p:nvSpPr>
          <p:cNvPr id="4" name="Rectangle avec flèche vers le haut 3"/>
          <p:cNvSpPr/>
          <p:nvPr/>
        </p:nvSpPr>
        <p:spPr>
          <a:xfrm rot="17711584">
            <a:off x="10369359" y="1560682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616819" y="5511209"/>
            <a:ext cx="222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Penser l’accessibilité !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018028" y="6058902"/>
            <a:ext cx="2563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Cet enfant ne peut pas…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874169" y="6078511"/>
            <a:ext cx="3119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Comment faire pour que ce soit possible !</a:t>
            </a:r>
            <a:endParaRPr lang="fr-FR" dirty="0"/>
          </a:p>
        </p:txBody>
      </p:sp>
      <p:sp>
        <p:nvSpPr>
          <p:cNvPr id="9" name="Flèche vers le haut 8"/>
          <p:cNvSpPr/>
          <p:nvPr/>
        </p:nvSpPr>
        <p:spPr>
          <a:xfrm rot="5400000">
            <a:off x="8499471" y="6161371"/>
            <a:ext cx="292169" cy="165057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avec flèche vers le haut 9"/>
          <p:cNvSpPr/>
          <p:nvPr/>
        </p:nvSpPr>
        <p:spPr>
          <a:xfrm rot="17711584">
            <a:off x="10369359" y="2321277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1" name="Rectangle avec flèche vers le haut 10"/>
          <p:cNvSpPr/>
          <p:nvPr/>
        </p:nvSpPr>
        <p:spPr>
          <a:xfrm rot="17711584">
            <a:off x="10369359" y="3081872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2" name="Rectangle avec flèche vers le haut 11"/>
          <p:cNvSpPr/>
          <p:nvPr/>
        </p:nvSpPr>
        <p:spPr>
          <a:xfrm rot="17711584">
            <a:off x="10369359" y="3842468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283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 uiExpand="1" build="p"/>
      <p:bldP spid="4" grpId="0" animBg="1"/>
      <p:bldP spid="6" grpId="0"/>
      <p:bldP spid="7" grpId="0"/>
      <p:bldP spid="8" grpId="0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Évaluer les difficultés de mise en œuvre d’une éducation inclusive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8117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6297720" y="864199"/>
            <a:ext cx="1284641" cy="1284641"/>
            <a:chOff x="8998390" y="1746702"/>
            <a:chExt cx="1284641" cy="1284641"/>
          </a:xfrm>
        </p:grpSpPr>
        <p:pic>
          <p:nvPicPr>
            <p:cNvPr id="6" name="Picture 2" descr="RÃ©sultat de recherche d'images pour &quot;idÃ©e&quot;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390" y="1746702"/>
              <a:ext cx="1284641" cy="1284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 rot="791326">
              <a:off x="9833296" y="1773118"/>
              <a:ext cx="27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?</a:t>
              </a:r>
              <a:endParaRPr lang="fr-FR" dirty="0"/>
            </a:p>
          </p:txBody>
        </p:sp>
      </p:grpSp>
      <p:pic>
        <p:nvPicPr>
          <p:cNvPr id="8" name="Picture 12" descr="Afficher l'image d'origin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9754" y="3743052"/>
            <a:ext cx="2051720" cy="1026593"/>
          </a:xfrm>
          <a:prstGeom prst="rect">
            <a:avLst/>
          </a:prstGeom>
          <a:noFill/>
        </p:spPr>
      </p:pic>
      <p:pic>
        <p:nvPicPr>
          <p:cNvPr id="9" name="Picture 14" descr="Afficher l'image d'origine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DBD"/>
              </a:clrFrom>
              <a:clrTo>
                <a:srgbClr val="FEFDB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8839" y="4072385"/>
            <a:ext cx="1626940" cy="697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99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2063" y="225323"/>
            <a:ext cx="10942674" cy="100068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L’éducation inclusive… pour aller à l’école, comme les autres enfants !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76160" y="3274679"/>
            <a:ext cx="491337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2800" dirty="0"/>
              <a:t>L’organisation du système scolaire et des ressources </a:t>
            </a:r>
            <a:r>
              <a:rPr lang="fr-FR" sz="2800" dirty="0" smtClean="0"/>
              <a:t>éducatives</a:t>
            </a:r>
            <a:endParaRPr lang="fr-FR" sz="2800" dirty="0"/>
          </a:p>
        </p:txBody>
      </p:sp>
      <p:sp>
        <p:nvSpPr>
          <p:cNvPr id="16" name="Rectangle 15"/>
          <p:cNvSpPr/>
          <p:nvPr/>
        </p:nvSpPr>
        <p:spPr>
          <a:xfrm>
            <a:off x="6726083" y="2158261"/>
            <a:ext cx="4804501" cy="1255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2800" dirty="0"/>
              <a:t>La présence physique dans l’école de tous les enfants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26083" y="3530947"/>
            <a:ext cx="52355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 smtClean="0"/>
              <a:t>Leur place dans les établissements et dispositifs d’enseignements</a:t>
            </a:r>
            <a:endParaRPr lang="fr-FR" sz="2800" dirty="0"/>
          </a:p>
        </p:txBody>
      </p:sp>
      <p:sp>
        <p:nvSpPr>
          <p:cNvPr id="18" name="Rectangle 17"/>
          <p:cNvSpPr/>
          <p:nvPr/>
        </p:nvSpPr>
        <p:spPr>
          <a:xfrm>
            <a:off x="6726083" y="5471727"/>
            <a:ext cx="50239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800" dirty="0" smtClean="0"/>
              <a:t>L’accès </a:t>
            </a:r>
            <a:r>
              <a:rPr lang="fr-FR" sz="2800" dirty="0"/>
              <a:t>aux savoirs (pédagogique et didactique)</a:t>
            </a:r>
          </a:p>
        </p:txBody>
      </p:sp>
      <p:sp>
        <p:nvSpPr>
          <p:cNvPr id="8" name="Rectangle avec flèche vers le haut 7"/>
          <p:cNvSpPr/>
          <p:nvPr/>
        </p:nvSpPr>
        <p:spPr>
          <a:xfrm rot="17711584">
            <a:off x="10677144" y="2662857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9" name="Rectangle avec flèche vers le haut 8"/>
          <p:cNvSpPr/>
          <p:nvPr/>
        </p:nvSpPr>
        <p:spPr>
          <a:xfrm rot="17711584">
            <a:off x="10677144" y="3918584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0" name="Rectangle avec flèche vers le haut 9"/>
          <p:cNvSpPr/>
          <p:nvPr/>
        </p:nvSpPr>
        <p:spPr>
          <a:xfrm rot="17711584">
            <a:off x="10526641" y="5421464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659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2063" y="225323"/>
            <a:ext cx="10942674" cy="100068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L’éducation inclusive… pour apprendre, comprendre et savoir faire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367884"/>
            <a:ext cx="4467447" cy="864413"/>
          </a:xfrm>
        </p:spPr>
        <p:txBody>
          <a:bodyPr>
            <a:normAutofit/>
          </a:bodyPr>
          <a:lstStyle/>
          <a:p>
            <a:r>
              <a:rPr lang="fr-FR" dirty="0" smtClean="0"/>
              <a:t>La place des personnes handicapées dans la société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6322143" y="2207579"/>
            <a:ext cx="5331566" cy="584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La réalisation d’un cursus, la certification et la diplomation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6322143" y="3575687"/>
            <a:ext cx="4488711" cy="492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fr-FR" dirty="0"/>
              <a:t>Les compétences acquises</a:t>
            </a:r>
          </a:p>
        </p:txBody>
      </p:sp>
      <p:sp>
        <p:nvSpPr>
          <p:cNvPr id="10" name="Rectangle avec flèche vers le haut 9"/>
          <p:cNvSpPr/>
          <p:nvPr/>
        </p:nvSpPr>
        <p:spPr>
          <a:xfrm rot="17929191">
            <a:off x="10526641" y="2469286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1" name="Rectangle avec flèche vers le haut 10"/>
          <p:cNvSpPr/>
          <p:nvPr/>
        </p:nvSpPr>
        <p:spPr>
          <a:xfrm rot="18062163">
            <a:off x="10271784" y="3395751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349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6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75221" y="3124730"/>
            <a:ext cx="5635254" cy="17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/>
              <a:t>Climat de classe et d’école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Développement des compétences sociales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Qualité de l’environnement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Coopération entre </a:t>
            </a:r>
            <a:r>
              <a:rPr lang="fr-FR" sz="2133" dirty="0" smtClean="0"/>
              <a:t>élèves, pair-</a:t>
            </a:r>
            <a:r>
              <a:rPr lang="fr-FR" sz="2133" dirty="0" err="1" smtClean="0"/>
              <a:t>aidance</a:t>
            </a:r>
            <a:endParaRPr lang="fr-FR" sz="2133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412674" y="5516033"/>
            <a:ext cx="3595261" cy="917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Autorégulation</a:t>
            </a:r>
          </a:p>
          <a:p>
            <a:r>
              <a:rPr lang="fr-FR" sz="2133" dirty="0"/>
              <a:t>Sentiment de </a:t>
            </a:r>
            <a:r>
              <a:rPr lang="fr-FR" sz="2133" dirty="0" smtClean="0"/>
              <a:t>compétence</a:t>
            </a:r>
            <a:endParaRPr lang="fr-FR" sz="2133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1156" y="1940442"/>
            <a:ext cx="2149002" cy="558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Gouvernance</a:t>
            </a:r>
            <a:endParaRPr lang="fr-FR" sz="2133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77595" y="1682195"/>
            <a:ext cx="4879726" cy="2336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Des pratiques d’enseignement efficaces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Opportunité </a:t>
            </a:r>
            <a:r>
              <a:rPr lang="fr-FR" sz="2133" dirty="0"/>
              <a:t>d’apprendre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Un enseignement plus explicite</a:t>
            </a:r>
            <a:endParaRPr lang="fr-FR" sz="2133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Des adaptations (avant, pendant, après…)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…</a:t>
            </a:r>
            <a:endParaRPr lang="fr-FR" sz="2133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8395376" y="5480473"/>
            <a:ext cx="2979185" cy="611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/>
              <a:t>Travail collectif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51380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686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1156" y="1940442"/>
            <a:ext cx="2149002" cy="558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Gouvernance</a:t>
            </a:r>
            <a:endParaRPr lang="fr-FR" sz="2133" dirty="0"/>
          </a:p>
        </p:txBody>
      </p:sp>
      <p:sp>
        <p:nvSpPr>
          <p:cNvPr id="3" name="Rectangle 2"/>
          <p:cNvSpPr/>
          <p:nvPr/>
        </p:nvSpPr>
        <p:spPr>
          <a:xfrm>
            <a:off x="3434317" y="1940442"/>
            <a:ext cx="79194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Le rôle </a:t>
            </a:r>
            <a:r>
              <a:rPr lang="fr-FR" dirty="0">
                <a:latin typeface="Segoe UI" panose="020B0502040204020203" pitchFamily="34" charset="0"/>
              </a:rPr>
              <a:t>efficace d'animation joué par un directeur résolu à répondre aux besoins de tous les </a:t>
            </a:r>
            <a:r>
              <a:rPr lang="fr-FR" dirty="0" smtClean="0">
                <a:latin typeface="Segoe UI" panose="020B0502040204020203" pitchFamily="34" charset="0"/>
              </a:rPr>
              <a:t>élèves.</a:t>
            </a:r>
            <a:endParaRPr lang="fr-FR" dirty="0">
              <a:latin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Des personnels </a:t>
            </a:r>
            <a:r>
              <a:rPr lang="fr-FR" dirty="0">
                <a:latin typeface="Segoe UI" panose="020B0502040204020203" pitchFamily="34" charset="0"/>
              </a:rPr>
              <a:t>qui se </a:t>
            </a:r>
            <a:r>
              <a:rPr lang="fr-FR" dirty="0" smtClean="0">
                <a:latin typeface="Segoe UI" panose="020B0502040204020203" pitchFamily="34" charset="0"/>
              </a:rPr>
              <a:t>sentent capables </a:t>
            </a:r>
            <a:r>
              <a:rPr lang="fr-FR" dirty="0">
                <a:latin typeface="Segoe UI" panose="020B0502040204020203" pitchFamily="34" charset="0"/>
              </a:rPr>
              <a:t>de répondre aux besoins individuels des </a:t>
            </a:r>
            <a:r>
              <a:rPr lang="fr-FR" dirty="0" smtClean="0">
                <a:latin typeface="Segoe UI" panose="020B0502040204020203" pitchFamily="34" charset="0"/>
              </a:rPr>
              <a:t>élèves.</a:t>
            </a:r>
            <a:endParaRPr lang="fr-FR" dirty="0">
              <a:latin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Le sentiment </a:t>
            </a:r>
            <a:r>
              <a:rPr lang="fr-FR" dirty="0">
                <a:latin typeface="Segoe UI" panose="020B0502040204020203" pitchFamily="34" charset="0"/>
              </a:rPr>
              <a:t>que tous les élèves peuvent </a:t>
            </a:r>
            <a:r>
              <a:rPr lang="fr-FR" dirty="0" smtClean="0">
                <a:latin typeface="Segoe UI" panose="020B0502040204020203" pitchFamily="34" charset="0"/>
              </a:rPr>
              <a:t>réussir.</a:t>
            </a:r>
            <a:endParaRPr lang="fr-FR" dirty="0">
              <a:latin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Des dispositions </a:t>
            </a:r>
            <a:r>
              <a:rPr lang="fr-FR" dirty="0">
                <a:latin typeface="Segoe UI" panose="020B0502040204020203" pitchFamily="34" charset="0"/>
              </a:rPr>
              <a:t>permettant à tous les membres du personnel de bénéficier d'un </a:t>
            </a:r>
            <a:r>
              <a:rPr lang="fr-FR" dirty="0" smtClean="0">
                <a:latin typeface="Segoe UI" panose="020B0502040204020203" pitchFamily="34" charset="0"/>
              </a:rPr>
              <a:t>soutien.</a:t>
            </a:r>
            <a:endParaRPr lang="fr-FR" dirty="0">
              <a:latin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La volonté </a:t>
            </a:r>
            <a:r>
              <a:rPr lang="fr-FR" dirty="0">
                <a:latin typeface="Segoe UI" panose="020B0502040204020203" pitchFamily="34" charset="0"/>
              </a:rPr>
              <a:t>de faire en sorte que tous les élèves puissent suivre un programme à la fois large et </a:t>
            </a:r>
            <a:r>
              <a:rPr lang="fr-FR" dirty="0" smtClean="0">
                <a:latin typeface="Segoe UI" panose="020B0502040204020203" pitchFamily="34" charset="0"/>
              </a:rPr>
              <a:t>équilibré.</a:t>
            </a:r>
            <a:endParaRPr lang="fr-FR" dirty="0">
              <a:latin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Des procédures </a:t>
            </a:r>
            <a:r>
              <a:rPr lang="fr-FR" dirty="0">
                <a:latin typeface="Segoe UI" panose="020B0502040204020203" pitchFamily="34" charset="0"/>
              </a:rPr>
              <a:t>systématiques de suivi et de contrôle des </a:t>
            </a:r>
            <a:r>
              <a:rPr lang="fr-FR" dirty="0" smtClean="0">
                <a:latin typeface="Segoe UI" panose="020B0502040204020203" pitchFamily="34" charset="0"/>
              </a:rPr>
              <a:t>progrès pour tous les élèves.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5652976" y="57318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Les caractéristiques des écoles qui paraissent répondre efficacement aux besoins éducatifs spéciaux sont en fait celles de tous les établissements performants.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434317" y="1140031"/>
            <a:ext cx="8208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Pour </a:t>
            </a:r>
            <a:r>
              <a:rPr lang="fr-FR" b="1" dirty="0" err="1"/>
              <a:t>Ainscow</a:t>
            </a:r>
            <a:r>
              <a:rPr lang="fr-FR" b="1" dirty="0"/>
              <a:t> et </a:t>
            </a:r>
            <a:r>
              <a:rPr lang="fr-FR" b="1" dirty="0" err="1"/>
              <a:t>Muncey</a:t>
            </a:r>
            <a:r>
              <a:rPr lang="fr-FR" b="1" dirty="0"/>
              <a:t> (1989), les écoles qui obtenaient de bons résultats pour ce qui concerne le BEP semblaient avoir en commun les traits </a:t>
            </a:r>
            <a:r>
              <a:rPr lang="fr-FR" b="1" dirty="0" smtClean="0"/>
              <a:t>suivants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356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6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75221" y="3124730"/>
            <a:ext cx="5635254" cy="17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/>
              <a:t>Climat de classe et d’école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Développement des compétences sociales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Qualité de l’environnement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Coopération entre </a:t>
            </a:r>
            <a:r>
              <a:rPr lang="fr-FR" sz="2133" dirty="0" smtClean="0"/>
              <a:t>élèves, pair-</a:t>
            </a:r>
            <a:r>
              <a:rPr lang="fr-FR" sz="2133" dirty="0" err="1" smtClean="0"/>
              <a:t>aidance</a:t>
            </a:r>
            <a:endParaRPr lang="fr-FR" sz="2133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412674" y="5516033"/>
            <a:ext cx="3595261" cy="917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Autorégulation</a:t>
            </a:r>
          </a:p>
          <a:p>
            <a:r>
              <a:rPr lang="fr-FR" sz="2133" dirty="0"/>
              <a:t>Sentiment de </a:t>
            </a:r>
            <a:r>
              <a:rPr lang="fr-FR" sz="2133" dirty="0" smtClean="0"/>
              <a:t>compétence</a:t>
            </a:r>
            <a:endParaRPr lang="fr-FR" sz="2133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1156" y="1940442"/>
            <a:ext cx="2149002" cy="558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Gouvernance</a:t>
            </a:r>
            <a:endParaRPr lang="fr-FR" sz="2133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77595" y="1682195"/>
            <a:ext cx="4879726" cy="2336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Des pratiques d’enseignement efficaces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Opportunité </a:t>
            </a:r>
            <a:r>
              <a:rPr lang="fr-FR" sz="2133" dirty="0"/>
              <a:t>d’apprendre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Un enseignement plus explicite</a:t>
            </a:r>
            <a:endParaRPr lang="fr-FR" sz="2133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Des adaptations (avant, pendant, après…)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…</a:t>
            </a:r>
            <a:endParaRPr lang="fr-FR" sz="2133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8395376" y="5480473"/>
            <a:ext cx="2979185" cy="611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/>
              <a:t>Travail collectif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51749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6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77595" y="1682195"/>
            <a:ext cx="4879726" cy="2336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Des pratiques d’enseignement efficaces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Opportunité </a:t>
            </a:r>
            <a:r>
              <a:rPr lang="fr-FR" sz="2133" dirty="0"/>
              <a:t>d’apprendre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Un enseignement plus explicite</a:t>
            </a:r>
            <a:endParaRPr lang="fr-FR" sz="2133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Des adaptations (avant, pendant, après…)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…</a:t>
            </a:r>
            <a:endParaRPr lang="fr-FR" sz="2133" dirty="0"/>
          </a:p>
        </p:txBody>
      </p:sp>
      <p:sp>
        <p:nvSpPr>
          <p:cNvPr id="3" name="Rectangle 2"/>
          <p:cNvSpPr/>
          <p:nvPr/>
        </p:nvSpPr>
        <p:spPr>
          <a:xfrm>
            <a:off x="340242" y="2405679"/>
            <a:ext cx="98244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soulignent </a:t>
            </a:r>
            <a:r>
              <a:rPr lang="fr-FR" dirty="0">
                <a:latin typeface="Segoe UI" panose="020B0502040204020203" pitchFamily="34" charset="0"/>
              </a:rPr>
              <a:t>l'importance du sens;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proposent </a:t>
            </a:r>
            <a:r>
              <a:rPr lang="fr-FR" dirty="0">
                <a:latin typeface="Segoe UI" panose="020B0502040204020203" pitchFamily="34" charset="0"/>
              </a:rPr>
              <a:t>à leurs élèves des tâches réalisables et stimulantes;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offrent des expériences d'apprentissage variées;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permettent aux élèves de faire des choix;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ont de grandes attentes;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créent une atmosphère positive;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Segoe UI" panose="020B0502040204020203" pitchFamily="34" charset="0"/>
              </a:rPr>
              <a:t>ont une approche cohérente;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assurent </a:t>
            </a:r>
            <a:r>
              <a:rPr lang="fr-FR" dirty="0">
                <a:latin typeface="Segoe UI" panose="020B0502040204020203" pitchFamily="34" charset="0"/>
              </a:rPr>
              <a:t>une progression des exercices qu'ils donnent à faire aux enfants;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savent </a:t>
            </a:r>
            <a:r>
              <a:rPr lang="fr-FR" dirty="0">
                <a:latin typeface="Segoe UI" panose="020B0502040204020203" pitchFamily="34" charset="0"/>
              </a:rPr>
              <a:t>reconnaître les efforts et les réussites de leurs élèves;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organisent </a:t>
            </a:r>
            <a:r>
              <a:rPr lang="fr-FR" dirty="0">
                <a:latin typeface="Segoe UI" panose="020B0502040204020203" pitchFamily="34" charset="0"/>
              </a:rPr>
              <a:t>l'utilisation des moyens d'apprentissage de manière à faciliter celui-ci;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encouragent </a:t>
            </a:r>
            <a:r>
              <a:rPr lang="fr-FR" dirty="0">
                <a:latin typeface="Segoe UI" panose="020B0502040204020203" pitchFamily="34" charset="0"/>
              </a:rPr>
              <a:t>les élèves à collaborer;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latin typeface="Segoe UI" panose="020B0502040204020203" pitchFamily="34" charset="0"/>
              </a:rPr>
              <a:t>contrôlent </a:t>
            </a:r>
            <a:r>
              <a:rPr lang="fr-FR" dirty="0">
                <a:latin typeface="Segoe UI" panose="020B0502040204020203" pitchFamily="34" charset="0"/>
              </a:rPr>
              <a:t>les progrès et informent régulièrement leurs élèves de leurs appréciations.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615362" y="1526116"/>
            <a:ext cx="6487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Pour </a:t>
            </a:r>
            <a:r>
              <a:rPr lang="fr-FR" b="1" dirty="0" err="1"/>
              <a:t>Ainscow</a:t>
            </a:r>
            <a:r>
              <a:rPr lang="fr-FR" b="1" dirty="0"/>
              <a:t> et </a:t>
            </a:r>
            <a:r>
              <a:rPr lang="fr-FR" b="1" dirty="0" err="1"/>
              <a:t>Muncey</a:t>
            </a:r>
            <a:r>
              <a:rPr lang="fr-FR" b="1" dirty="0"/>
              <a:t> (1989), les enseignants les plus efficaces</a:t>
            </a:r>
          </a:p>
        </p:txBody>
      </p:sp>
    </p:spTree>
    <p:extLst>
      <p:ext uri="{BB962C8B-B14F-4D97-AF65-F5344CB8AC3E}">
        <p14:creationId xmlns:p14="http://schemas.microsoft.com/office/powerpoint/2010/main" val="42836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6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75221" y="3124730"/>
            <a:ext cx="5635254" cy="17278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/>
              <a:t>Climat de classe et d’école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Développement des compétences sociales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Qualité de l’environnement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/>
              <a:t>Coopération entre </a:t>
            </a:r>
            <a:r>
              <a:rPr lang="fr-FR" sz="2133" dirty="0" smtClean="0"/>
              <a:t>élèves, pair-</a:t>
            </a:r>
            <a:r>
              <a:rPr lang="fr-FR" sz="2133" dirty="0" err="1" smtClean="0"/>
              <a:t>aidance</a:t>
            </a:r>
            <a:endParaRPr lang="fr-FR" sz="2133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412674" y="5516033"/>
            <a:ext cx="3595261" cy="917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Autorégulation</a:t>
            </a:r>
          </a:p>
          <a:p>
            <a:r>
              <a:rPr lang="fr-FR" sz="2133" dirty="0"/>
              <a:t>Sentiment de </a:t>
            </a:r>
            <a:r>
              <a:rPr lang="fr-FR" sz="2133" dirty="0" smtClean="0"/>
              <a:t>compétence</a:t>
            </a:r>
            <a:endParaRPr lang="fr-FR" sz="2133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11156" y="1940442"/>
            <a:ext cx="2149002" cy="558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Gouvernance</a:t>
            </a:r>
            <a:endParaRPr lang="fr-FR" sz="2133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7177595" y="1682195"/>
            <a:ext cx="4879726" cy="2336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133" dirty="0" smtClean="0"/>
              <a:t>Des pratiques d’enseignement efficaces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Opportunité </a:t>
            </a:r>
            <a:r>
              <a:rPr lang="fr-FR" sz="2133" dirty="0"/>
              <a:t>d’apprendre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Un enseignement plus explicite</a:t>
            </a:r>
            <a:endParaRPr lang="fr-FR" sz="2133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Des adaptations (avant, pendant, après…)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133" dirty="0" smtClean="0"/>
              <a:t>…</a:t>
            </a:r>
            <a:endParaRPr lang="fr-FR" sz="2133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8395376" y="5480473"/>
            <a:ext cx="2979185" cy="611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/>
              <a:t>Travail collectif</a:t>
            </a:r>
            <a:endParaRPr lang="fr-FR" sz="2400" dirty="0"/>
          </a:p>
        </p:txBody>
      </p:sp>
      <p:sp>
        <p:nvSpPr>
          <p:cNvPr id="13" name="Rectangle avec flèche vers le haut 12"/>
          <p:cNvSpPr/>
          <p:nvPr/>
        </p:nvSpPr>
        <p:spPr>
          <a:xfrm rot="18580275">
            <a:off x="5775940" y="3866747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4" name="Rectangle avec flèche vers le haut 13"/>
          <p:cNvSpPr/>
          <p:nvPr/>
        </p:nvSpPr>
        <p:spPr>
          <a:xfrm rot="16950219">
            <a:off x="5037691" y="5458982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5" name="Rectangle avec flèche vers le haut 14"/>
          <p:cNvSpPr/>
          <p:nvPr/>
        </p:nvSpPr>
        <p:spPr>
          <a:xfrm rot="3188529">
            <a:off x="6613719" y="5587547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6" name="Rectangle avec flèche vers le haut 15"/>
          <p:cNvSpPr/>
          <p:nvPr/>
        </p:nvSpPr>
        <p:spPr>
          <a:xfrm rot="15553403">
            <a:off x="3525565" y="1685933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7" name="Rectangle avec flèche vers le haut 16"/>
          <p:cNvSpPr/>
          <p:nvPr/>
        </p:nvSpPr>
        <p:spPr>
          <a:xfrm rot="6441794">
            <a:off x="5508598" y="1317525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370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61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Éducation inclusive, quels leviers ?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8395376" y="5480473"/>
            <a:ext cx="2979185" cy="6114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/>
              <a:t>Travail collectif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55869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Éducation inclusive : quel est notre objectif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833243" cy="2489521"/>
          </a:xfrm>
        </p:spPr>
        <p:txBody>
          <a:bodyPr/>
          <a:lstStyle/>
          <a:p>
            <a:r>
              <a:rPr lang="fr-FR" dirty="0" smtClean="0"/>
              <a:t>Une école inclusive est un </a:t>
            </a:r>
            <a:r>
              <a:rPr lang="fr-FR" dirty="0"/>
              <a:t>projet pour l’école qui, par des adaptations structurelles, organisationnelles et pédagogiques souhaite rendre possible, pour tous les élèves et quels que soient leurs besoins, une scolarité optimale en milieu ordinaire.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402925" y="6267030"/>
            <a:ext cx="3709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(Thomazet, </a:t>
            </a:r>
            <a:r>
              <a:rPr lang="fr-FR" dirty="0" err="1" smtClean="0"/>
              <a:t>Mérini</a:t>
            </a:r>
            <a:r>
              <a:rPr lang="fr-FR" dirty="0" smtClean="0"/>
              <a:t>, &amp; </a:t>
            </a:r>
            <a:r>
              <a:rPr lang="fr-FR" dirty="0" err="1" smtClean="0"/>
              <a:t>Gaime</a:t>
            </a:r>
            <a:r>
              <a:rPr lang="fr-FR" dirty="0" smtClean="0"/>
              <a:t>, 2014)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64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3545" y="194034"/>
            <a:ext cx="10515600" cy="76171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Penser conjointement la recherche, l’évaluation et la formation des acteurs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014983" y="1792224"/>
            <a:ext cx="6480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Des collectifs de travail, </a:t>
            </a:r>
            <a:r>
              <a:rPr lang="fr-FR" dirty="0" err="1" smtClean="0"/>
              <a:t>intermétiers</a:t>
            </a:r>
            <a:r>
              <a:rPr lang="fr-FR" dirty="0" smtClean="0"/>
              <a:t>, incluant les familles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029666" y="3061913"/>
            <a:ext cx="150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créer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916936" y="4056399"/>
            <a:ext cx="2121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accompagner</a:t>
            </a:r>
            <a:endParaRPr lang="fr-FR" dirty="0"/>
          </a:p>
        </p:txBody>
      </p:sp>
      <p:sp>
        <p:nvSpPr>
          <p:cNvPr id="15" name="Rectangle avec flèche vers le haut 14"/>
          <p:cNvSpPr/>
          <p:nvPr/>
        </p:nvSpPr>
        <p:spPr>
          <a:xfrm rot="1429980">
            <a:off x="551404" y="3892119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16" name="Rectangle avec flèche vers le haut 15"/>
          <p:cNvSpPr/>
          <p:nvPr/>
        </p:nvSpPr>
        <p:spPr>
          <a:xfrm rot="1499954">
            <a:off x="2691975" y="4978740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pic>
        <p:nvPicPr>
          <p:cNvPr id="14" name="Image 13" descr="vlcsnap-2016-05-29-10h34m17s165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048093" y="1599157"/>
            <a:ext cx="4241052" cy="278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7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smtClean="0"/>
              <a:t>Décrire l’existant</a:t>
            </a:r>
          </a:p>
          <a:p>
            <a:pPr lvl="1"/>
            <a:r>
              <a:rPr lang="fr-FR" dirty="0" smtClean="0"/>
              <a:t>Conceptualiser</a:t>
            </a:r>
          </a:p>
          <a:p>
            <a:pPr lvl="1"/>
            <a:r>
              <a:rPr lang="fr-FR" dirty="0" smtClean="0"/>
              <a:t>Regarder l’impact sur l’environnement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740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err="1" smtClean="0"/>
              <a:t>Ainscow</a:t>
            </a:r>
            <a:r>
              <a:rPr lang="fr-FR" dirty="0"/>
              <a:t>, M. (1996). </a:t>
            </a:r>
            <a:r>
              <a:rPr lang="fr-FR" i="1" dirty="0"/>
              <a:t>Les besoins éducatifs spéciaux en classe</a:t>
            </a:r>
            <a:r>
              <a:rPr lang="fr-FR" dirty="0"/>
              <a:t>. Paris: UNESCO.</a:t>
            </a:r>
          </a:p>
          <a:p>
            <a:r>
              <a:rPr lang="en-US" dirty="0" err="1" smtClean="0"/>
              <a:t>Ainscow</a:t>
            </a:r>
            <a:r>
              <a:rPr lang="en-US" dirty="0" smtClean="0"/>
              <a:t>, M., &amp; </a:t>
            </a:r>
            <a:r>
              <a:rPr lang="en-US" dirty="0" err="1" smtClean="0"/>
              <a:t>Muncey</a:t>
            </a:r>
            <a:r>
              <a:rPr lang="en-US" dirty="0" smtClean="0"/>
              <a:t>, J. (1989). </a:t>
            </a:r>
            <a:r>
              <a:rPr lang="en-US" i="1" dirty="0" smtClean="0"/>
              <a:t>Meeting individual needs in the Primary School</a:t>
            </a:r>
            <a:r>
              <a:rPr lang="en-US" dirty="0" smtClean="0"/>
              <a:t>. London: D. Fulton.</a:t>
            </a:r>
            <a:endParaRPr lang="fr-FR" i="1" dirty="0" smtClean="0"/>
          </a:p>
          <a:p>
            <a:r>
              <a:rPr lang="fr-FR" dirty="0" smtClean="0"/>
              <a:t>Bélanger</a:t>
            </a:r>
            <a:r>
              <a:rPr lang="fr-FR" dirty="0"/>
              <a:t>, N., &amp; Duchesne, H. (2010). </a:t>
            </a:r>
            <a:r>
              <a:rPr lang="fr-FR" i="1" dirty="0"/>
              <a:t>Des </a:t>
            </a:r>
            <a:r>
              <a:rPr lang="fr-FR" i="1" dirty="0" err="1"/>
              <a:t>Ecoles</a:t>
            </a:r>
            <a:r>
              <a:rPr lang="fr-FR" i="1" dirty="0"/>
              <a:t> En Mouvement : Inclusion D'</a:t>
            </a:r>
            <a:r>
              <a:rPr lang="fr-FR" i="1" dirty="0" err="1"/>
              <a:t>eleves</a:t>
            </a:r>
            <a:r>
              <a:rPr lang="fr-FR" i="1" dirty="0"/>
              <a:t> En </a:t>
            </a:r>
            <a:r>
              <a:rPr lang="fr-FR" i="1" dirty="0" smtClean="0"/>
              <a:t>Situation </a:t>
            </a:r>
            <a:r>
              <a:rPr lang="fr-FR" i="1" dirty="0"/>
              <a:t>De Handicap Ou </a:t>
            </a:r>
            <a:r>
              <a:rPr lang="fr-FR" i="1" dirty="0" err="1"/>
              <a:t>Eprouvant</a:t>
            </a:r>
            <a:r>
              <a:rPr lang="fr-FR" i="1" dirty="0"/>
              <a:t> Des </a:t>
            </a:r>
            <a:r>
              <a:rPr lang="fr-FR" i="1" dirty="0" err="1"/>
              <a:t>Difficultes</a:t>
            </a:r>
            <a:r>
              <a:rPr lang="fr-FR" i="1" dirty="0"/>
              <a:t> a L'</a:t>
            </a:r>
            <a:r>
              <a:rPr lang="fr-FR" i="1" dirty="0" err="1"/>
              <a:t>ecole</a:t>
            </a:r>
            <a:r>
              <a:rPr lang="en-US" dirty="0"/>
              <a:t>. Ottawa: University of Ottawa Press.</a:t>
            </a:r>
          </a:p>
          <a:p>
            <a:r>
              <a:rPr lang="fr-FR" dirty="0" err="1"/>
              <a:t>Ebersold</a:t>
            </a:r>
            <a:r>
              <a:rPr lang="fr-FR" dirty="0"/>
              <a:t>, S., &amp; </a:t>
            </a:r>
            <a:r>
              <a:rPr lang="fr-FR" dirty="0" err="1"/>
              <a:t>Detraux</a:t>
            </a:r>
            <a:r>
              <a:rPr lang="fr-FR" dirty="0"/>
              <a:t>, J.-J. (2013). Scolarisation et besoin éducatif particulier: enjeux conceptuels et méthodologiques d’une approche </a:t>
            </a:r>
            <a:r>
              <a:rPr lang="fr-FR" dirty="0" err="1"/>
              <a:t>polycentrée</a:t>
            </a:r>
            <a:r>
              <a:rPr lang="fr-FR" dirty="0"/>
              <a:t>. </a:t>
            </a:r>
            <a:r>
              <a:rPr lang="fr-FR" i="1" dirty="0"/>
              <a:t>ALTER-</a:t>
            </a:r>
            <a:r>
              <a:rPr lang="fr-FR" i="1" dirty="0" err="1"/>
              <a:t>European</a:t>
            </a:r>
            <a:r>
              <a:rPr lang="fr-FR" i="1" dirty="0"/>
              <a:t> Journal of </a:t>
            </a:r>
            <a:r>
              <a:rPr lang="fr-FR" i="1" dirty="0" err="1"/>
              <a:t>Disability</a:t>
            </a:r>
            <a:r>
              <a:rPr lang="fr-FR" i="1" dirty="0"/>
              <a:t> </a:t>
            </a:r>
            <a:r>
              <a:rPr lang="fr-FR" i="1" dirty="0" err="1"/>
              <a:t>Research</a:t>
            </a:r>
            <a:r>
              <a:rPr lang="fr-FR" i="1" dirty="0"/>
              <a:t>/Revue Européenne de Recherche sur le Handicap, 7</a:t>
            </a:r>
            <a:r>
              <a:rPr lang="fr-FR" dirty="0"/>
              <a:t>(2), </a:t>
            </a:r>
            <a:r>
              <a:rPr lang="fr-FR" dirty="0" smtClean="0"/>
              <a:t>102-115.</a:t>
            </a:r>
          </a:p>
          <a:p>
            <a:r>
              <a:rPr lang="fr-FR" dirty="0" smtClean="0"/>
              <a:t>Plaisance</a:t>
            </a:r>
            <a:r>
              <a:rPr lang="fr-FR" dirty="0"/>
              <a:t>, E. (2010, septembre). </a:t>
            </a:r>
            <a:r>
              <a:rPr lang="fr-FR" i="1" dirty="0"/>
              <a:t>L'éducation inclusive, genèse et expansion d'une orientation éducative. Le cas français. </a:t>
            </a:r>
            <a:r>
              <a:rPr lang="fr-FR" dirty="0"/>
              <a:t>Actes du Congrès de l’Actualité de la Recherche en Éducation et en Formation (</a:t>
            </a:r>
            <a:r>
              <a:rPr lang="fr-FR" dirty="0" err="1"/>
              <a:t>AREF</a:t>
            </a:r>
            <a:r>
              <a:rPr lang="fr-FR" dirty="0"/>
              <a:t>), Genève : </a:t>
            </a:r>
            <a:r>
              <a:rPr lang="fr-FR" dirty="0" err="1"/>
              <a:t>UNIGE</a:t>
            </a:r>
            <a:r>
              <a:rPr lang="fr-FR" dirty="0"/>
              <a:t>.</a:t>
            </a:r>
          </a:p>
          <a:p>
            <a:r>
              <a:rPr lang="fr-FR" dirty="0"/>
              <a:t>Thomazet, S. (2006). De l’intégration à l’inclusion. Une nouvelle étape dans l'ouverture de l'école aux différences. </a:t>
            </a:r>
            <a:r>
              <a:rPr lang="fr-FR" i="1" dirty="0"/>
              <a:t>Le Français Aujourd'hui, 152</a:t>
            </a:r>
            <a:r>
              <a:rPr lang="fr-FR" dirty="0"/>
              <a:t>, 19-27.</a:t>
            </a:r>
          </a:p>
          <a:p>
            <a:r>
              <a:rPr lang="fr-FR" dirty="0" smtClean="0"/>
              <a:t>Thomazet, S., </a:t>
            </a:r>
            <a:r>
              <a:rPr lang="fr-FR" dirty="0" err="1" smtClean="0"/>
              <a:t>Mérini</a:t>
            </a:r>
            <a:r>
              <a:rPr lang="fr-FR" dirty="0" smtClean="0"/>
              <a:t>, C., &amp; </a:t>
            </a:r>
            <a:r>
              <a:rPr lang="fr-FR" dirty="0" err="1" smtClean="0"/>
              <a:t>Gaime</a:t>
            </a:r>
            <a:r>
              <a:rPr lang="fr-FR" dirty="0" smtClean="0"/>
              <a:t>, E. (2014). Travailler ensemble au service de tous les élèves. </a:t>
            </a:r>
            <a:r>
              <a:rPr lang="fr-FR" i="1" dirty="0" smtClean="0"/>
              <a:t>Nouvelle Revue de l'Adaptation et de la Scolarisation, 65</a:t>
            </a:r>
            <a:r>
              <a:rPr lang="fr-FR" dirty="0" smtClean="0"/>
              <a:t>, 69-80. </a:t>
            </a:r>
            <a:endParaRPr lang="fr-FR" dirty="0"/>
          </a:p>
          <a:p>
            <a:endParaRPr lang="fr-FR" i="1" dirty="0" smtClean="0"/>
          </a:p>
          <a:p>
            <a:endParaRPr lang="fr-FR" i="1" dirty="0" smtClean="0"/>
          </a:p>
          <a:p>
            <a:endParaRPr lang="fr-FR" i="1" dirty="0" smtClean="0"/>
          </a:p>
        </p:txBody>
      </p:sp>
    </p:spTree>
    <p:extLst>
      <p:ext uri="{BB962C8B-B14F-4D97-AF65-F5344CB8AC3E}">
        <p14:creationId xmlns:p14="http://schemas.microsoft.com/office/powerpoint/2010/main" val="64854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590551" y="-71439"/>
            <a:ext cx="6934200" cy="928688"/>
          </a:xfrm>
        </p:spPr>
        <p:txBody>
          <a:bodyPr>
            <a:normAutofit/>
          </a:bodyPr>
          <a:lstStyle/>
          <a:p>
            <a:r>
              <a:rPr lang="fr-FR" dirty="0" smtClean="0"/>
              <a:t>L’intégration scolaire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971944"/>
              </p:ext>
            </p:extLst>
          </p:nvPr>
        </p:nvGraphicFramePr>
        <p:xfrm>
          <a:off x="1536175" y="833439"/>
          <a:ext cx="9848883" cy="5667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lèche vers le bas 5"/>
          <p:cNvSpPr/>
          <p:nvPr/>
        </p:nvSpPr>
        <p:spPr bwMode="auto">
          <a:xfrm>
            <a:off x="6040180" y="714377"/>
            <a:ext cx="762000" cy="2781177"/>
          </a:xfrm>
          <a:prstGeom prst="downArrow">
            <a:avLst/>
          </a:prstGeom>
          <a:solidFill>
            <a:schemeClr val="accent1">
              <a:lumMod val="50000"/>
              <a:alpha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FR" sz="2400"/>
          </a:p>
        </p:txBody>
      </p:sp>
      <p:sp>
        <p:nvSpPr>
          <p:cNvPr id="12293" name="ZoneTexte 6"/>
          <p:cNvSpPr txBox="1">
            <a:spLocks noChangeArrowheads="1"/>
          </p:cNvSpPr>
          <p:nvPr/>
        </p:nvSpPr>
        <p:spPr bwMode="auto">
          <a:xfrm>
            <a:off x="12205" y="857253"/>
            <a:ext cx="27622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dirty="0"/>
              <a:t>Enseignement séparé</a:t>
            </a:r>
          </a:p>
        </p:txBody>
      </p:sp>
      <p:sp>
        <p:nvSpPr>
          <p:cNvPr id="12294" name="ZoneTexte 7"/>
          <p:cNvSpPr txBox="1">
            <a:spLocks noChangeArrowheads="1"/>
          </p:cNvSpPr>
          <p:nvPr/>
        </p:nvSpPr>
        <p:spPr bwMode="auto">
          <a:xfrm>
            <a:off x="297954" y="6000753"/>
            <a:ext cx="21907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dirty="0"/>
              <a:t>Intégration</a:t>
            </a:r>
          </a:p>
        </p:txBody>
      </p:sp>
      <p:cxnSp>
        <p:nvCxnSpPr>
          <p:cNvPr id="12295" name="Connecteur droit avec flèche 9"/>
          <p:cNvCxnSpPr>
            <a:cxnSpLocks noChangeShapeType="1"/>
            <a:stCxn id="12293" idx="2"/>
            <a:endCxn id="12294" idx="0"/>
          </p:cNvCxnSpPr>
          <p:nvPr/>
        </p:nvCxnSpPr>
        <p:spPr bwMode="auto">
          <a:xfrm>
            <a:off x="1393330" y="1965248"/>
            <a:ext cx="0" cy="403550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" name="Rectangle 7"/>
          <p:cNvSpPr/>
          <p:nvPr/>
        </p:nvSpPr>
        <p:spPr>
          <a:xfrm>
            <a:off x="7297274" y="2"/>
            <a:ext cx="48947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A" sz="3600" dirty="0"/>
              <a:t>« Une différence radicale entre le normal et l’anormal»</a:t>
            </a:r>
          </a:p>
          <a:p>
            <a:pPr algn="r"/>
            <a:r>
              <a:rPr lang="fr-CA" sz="3600" dirty="0"/>
              <a:t>(Plaisance, 2010, p. 3) </a:t>
            </a:r>
            <a:endParaRPr lang="fr-FR" sz="3600" dirty="0"/>
          </a:p>
        </p:txBody>
      </p:sp>
      <p:sp>
        <p:nvSpPr>
          <p:cNvPr id="10" name="Flèche vers le bas 9"/>
          <p:cNvSpPr/>
          <p:nvPr/>
        </p:nvSpPr>
        <p:spPr bwMode="auto">
          <a:xfrm>
            <a:off x="6040180" y="1617637"/>
            <a:ext cx="762000" cy="2781177"/>
          </a:xfrm>
          <a:prstGeom prst="downArrow">
            <a:avLst/>
          </a:prstGeom>
          <a:solidFill>
            <a:schemeClr val="accent1">
              <a:lumMod val="50000"/>
              <a:alpha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416424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" y="3"/>
            <a:ext cx="9334500" cy="785813"/>
          </a:xfrm>
        </p:spPr>
        <p:txBody>
          <a:bodyPr/>
          <a:lstStyle/>
          <a:p>
            <a:r>
              <a:rPr lang="fr-FR" dirty="0" smtClean="0"/>
              <a:t>L’école inclusive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2000221" y="1000109"/>
          <a:ext cx="9848883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6" name="ZoneTexte 18"/>
          <p:cNvSpPr txBox="1">
            <a:spLocks noChangeArrowheads="1"/>
          </p:cNvSpPr>
          <p:nvPr/>
        </p:nvSpPr>
        <p:spPr bwMode="auto">
          <a:xfrm>
            <a:off x="526621" y="692698"/>
            <a:ext cx="2476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dirty="0"/>
              <a:t>Accessibilité</a:t>
            </a:r>
          </a:p>
        </p:txBody>
      </p:sp>
      <p:sp>
        <p:nvSpPr>
          <p:cNvPr id="13317" name="ZoneTexte 19"/>
          <p:cNvSpPr txBox="1">
            <a:spLocks noChangeArrowheads="1"/>
          </p:cNvSpPr>
          <p:nvPr/>
        </p:nvSpPr>
        <p:spPr bwMode="auto">
          <a:xfrm>
            <a:off x="239349" y="5836198"/>
            <a:ext cx="28384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dirty="0"/>
              <a:t>Compensations</a:t>
            </a:r>
          </a:p>
        </p:txBody>
      </p:sp>
      <p:cxnSp>
        <p:nvCxnSpPr>
          <p:cNvPr id="13318" name="Connecteur droit avec flèche 20"/>
          <p:cNvCxnSpPr>
            <a:cxnSpLocks noChangeShapeType="1"/>
            <a:stCxn id="13316" idx="2"/>
            <a:endCxn id="13317" idx="0"/>
          </p:cNvCxnSpPr>
          <p:nvPr/>
        </p:nvCxnSpPr>
        <p:spPr bwMode="auto">
          <a:xfrm flipH="1">
            <a:off x="1658590" y="1308251"/>
            <a:ext cx="106281" cy="452794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" name="Ellipse 11"/>
          <p:cNvSpPr/>
          <p:nvPr/>
        </p:nvSpPr>
        <p:spPr>
          <a:xfrm>
            <a:off x="4751852" y="5013176"/>
            <a:ext cx="4224469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physiques</a:t>
            </a:r>
          </a:p>
        </p:txBody>
      </p:sp>
      <p:sp>
        <p:nvSpPr>
          <p:cNvPr id="11" name="Ellipse 10"/>
          <p:cNvSpPr/>
          <p:nvPr/>
        </p:nvSpPr>
        <p:spPr>
          <a:xfrm>
            <a:off x="4784958" y="3980359"/>
            <a:ext cx="4224469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Sociales, organisationnelles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655840" y="2996952"/>
            <a:ext cx="4224469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Adaptations </a:t>
            </a:r>
            <a:r>
              <a:rPr lang="fr-FR" sz="2400" dirty="0" smtClean="0">
                <a:solidFill>
                  <a:schemeClr val="tx1"/>
                </a:solidFill>
              </a:rPr>
              <a:t>pédagogiques, didactiques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75927" y="3980359"/>
            <a:ext cx="451607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A" sz="3200" dirty="0"/>
              <a:t>Une </a:t>
            </a:r>
            <a:r>
              <a:rPr lang="fr-CA" sz="3200" dirty="0" smtClean="0"/>
              <a:t>perspective</a:t>
            </a:r>
          </a:p>
          <a:p>
            <a:pPr algn="r"/>
            <a:r>
              <a:rPr lang="fr-CA" sz="3200" dirty="0" smtClean="0"/>
              <a:t>centrée </a:t>
            </a:r>
            <a:r>
              <a:rPr lang="fr-CA" sz="3200" dirty="0"/>
              <a:t>sur </a:t>
            </a:r>
            <a:r>
              <a:rPr lang="fr-CA" sz="3200" dirty="0" smtClean="0"/>
              <a:t>une</a:t>
            </a:r>
          </a:p>
          <a:p>
            <a:pPr algn="r"/>
            <a:r>
              <a:rPr lang="fr-CA" sz="3200" dirty="0" smtClean="0"/>
              <a:t>définition sociale</a:t>
            </a:r>
          </a:p>
          <a:p>
            <a:pPr algn="r"/>
            <a:r>
              <a:rPr lang="fr-CA" sz="3200" dirty="0" smtClean="0"/>
              <a:t>du </a:t>
            </a:r>
            <a:r>
              <a:rPr lang="fr-CA" sz="3200" dirty="0"/>
              <a:t>handicap </a:t>
            </a:r>
          </a:p>
          <a:p>
            <a:pPr algn="r"/>
            <a:endParaRPr lang="fr-CA" sz="2800" dirty="0" smtClean="0"/>
          </a:p>
          <a:p>
            <a:pPr algn="r"/>
            <a:r>
              <a:rPr lang="fr-CA" sz="2800" dirty="0" smtClean="0"/>
              <a:t>(Bélanger </a:t>
            </a:r>
            <a:r>
              <a:rPr lang="fr-CA" sz="2800" dirty="0"/>
              <a:t>et Duchesne, 2010)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798893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57" y="-84630"/>
            <a:ext cx="10995627" cy="1052736"/>
          </a:xfrm>
        </p:spPr>
        <p:txBody>
          <a:bodyPr/>
          <a:lstStyle/>
          <a:p>
            <a:r>
              <a:rPr lang="fr-FR" dirty="0" smtClean="0"/>
              <a:t>Un changement de paradigme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4043" y="2214554"/>
            <a:ext cx="3983765" cy="1142439"/>
          </a:xfrm>
        </p:spPr>
        <p:txBody>
          <a:bodyPr/>
          <a:lstStyle/>
          <a:p>
            <a:pPr marL="124881" indent="-124881"/>
            <a:r>
              <a:rPr lang="fr-FR" sz="2400" dirty="0"/>
              <a:t>Établissement spécialisé</a:t>
            </a:r>
          </a:p>
        </p:txBody>
      </p:sp>
      <p:sp>
        <p:nvSpPr>
          <p:cNvPr id="4" name="Rectangle à coins arrondis 3"/>
          <p:cNvSpPr/>
          <p:nvPr/>
        </p:nvSpPr>
        <p:spPr bwMode="auto">
          <a:xfrm>
            <a:off x="476211" y="1000108"/>
            <a:ext cx="3143272" cy="107157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Enseignement séparé</a:t>
            </a:r>
          </a:p>
        </p:txBody>
      </p:sp>
      <p:sp>
        <p:nvSpPr>
          <p:cNvPr id="5" name="Rectangle à coins arrondis 4"/>
          <p:cNvSpPr/>
          <p:nvPr/>
        </p:nvSpPr>
        <p:spPr bwMode="auto">
          <a:xfrm>
            <a:off x="4190987" y="1000108"/>
            <a:ext cx="3143272" cy="107157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Intégration</a:t>
            </a: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7905763" y="1000108"/>
            <a:ext cx="3143272" cy="107157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École inclusive</a:t>
            </a:r>
          </a:p>
        </p:txBody>
      </p:sp>
      <p:cxnSp>
        <p:nvCxnSpPr>
          <p:cNvPr id="8" name="Connecteur droit 7"/>
          <p:cNvCxnSpPr/>
          <p:nvPr/>
        </p:nvCxnSpPr>
        <p:spPr bwMode="auto">
          <a:xfrm rot="5400000">
            <a:off x="3120603" y="1832620"/>
            <a:ext cx="1764000" cy="0"/>
          </a:xfrm>
          <a:prstGeom prst="line">
            <a:avLst/>
          </a:prstGeom>
          <a:ln w="76200"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à coins arrondis 8"/>
          <p:cNvSpPr/>
          <p:nvPr/>
        </p:nvSpPr>
        <p:spPr bwMode="auto">
          <a:xfrm>
            <a:off x="476211" y="3571876"/>
            <a:ext cx="3143272" cy="107157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Enseignement séparé</a:t>
            </a: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4190987" y="3571876"/>
            <a:ext cx="3143272" cy="107157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Intégration</a:t>
            </a:r>
          </a:p>
        </p:txBody>
      </p:sp>
      <p:sp>
        <p:nvSpPr>
          <p:cNvPr id="11" name="Rectangle à coins arrondis 10"/>
          <p:cNvSpPr/>
          <p:nvPr/>
        </p:nvSpPr>
        <p:spPr bwMode="auto">
          <a:xfrm>
            <a:off x="7863712" y="3571876"/>
            <a:ext cx="3143272" cy="107157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dirty="0">
                <a:solidFill>
                  <a:srgbClr val="000000"/>
                </a:solidFill>
              </a:rPr>
              <a:t>École inclusive</a:t>
            </a:r>
          </a:p>
        </p:txBody>
      </p:sp>
      <p:cxnSp>
        <p:nvCxnSpPr>
          <p:cNvPr id="12" name="Connecteur droit 11"/>
          <p:cNvCxnSpPr/>
          <p:nvPr/>
        </p:nvCxnSpPr>
        <p:spPr bwMode="auto">
          <a:xfrm rot="5400000">
            <a:off x="6750171" y="4404388"/>
            <a:ext cx="1764000" cy="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4286237" y="2214553"/>
            <a:ext cx="6572296" cy="109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457189" indent="-457189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fr-FR" sz="2400" kern="0" dirty="0">
                <a:solidFill>
                  <a:srgbClr val="000000"/>
                </a:solidFill>
              </a:rPr>
              <a:t>École ordinaire</a:t>
            </a: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 bwMode="auto">
          <a:xfrm>
            <a:off x="476211" y="4797152"/>
            <a:ext cx="6963939" cy="43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247644" indent="-247644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fr-FR" sz="2400" kern="0" dirty="0">
                <a:solidFill>
                  <a:srgbClr val="000000"/>
                </a:solidFill>
              </a:rPr>
              <a:t>Centration sur le déficit, la norme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 bwMode="auto">
          <a:xfrm>
            <a:off x="7632171" y="4797152"/>
            <a:ext cx="4953035" cy="50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232828" indent="-232828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fr-FR" sz="2400" kern="0" dirty="0">
                <a:solidFill>
                  <a:srgbClr val="000000"/>
                </a:solidFill>
              </a:rPr>
              <a:t>Centration sur les besoins</a:t>
            </a: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 bwMode="auto">
          <a:xfrm>
            <a:off x="476211" y="5229770"/>
            <a:ext cx="6762797" cy="6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232828" indent="-232828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fr-FR" sz="2400" kern="0" dirty="0">
                <a:solidFill>
                  <a:srgbClr val="000000"/>
                </a:solidFill>
              </a:rPr>
              <a:t>Pédagogie rééducative</a:t>
            </a: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 bwMode="auto">
          <a:xfrm>
            <a:off x="7632171" y="5229770"/>
            <a:ext cx="4857784" cy="6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232828" indent="-232828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fr-FR" sz="2400" kern="0" dirty="0">
                <a:solidFill>
                  <a:srgbClr val="000000"/>
                </a:solidFill>
              </a:rPr>
              <a:t>Pédagogie différenciée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048771" y="6519445"/>
            <a:ext cx="314322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133" dirty="0">
                <a:solidFill>
                  <a:srgbClr val="000000"/>
                </a:solidFill>
              </a:rPr>
              <a:t>(Thomazet, 2006)</a:t>
            </a:r>
          </a:p>
        </p:txBody>
      </p:sp>
    </p:spTree>
    <p:extLst>
      <p:ext uri="{BB962C8B-B14F-4D97-AF65-F5344CB8AC3E}">
        <p14:creationId xmlns:p14="http://schemas.microsoft.com/office/powerpoint/2010/main" val="116437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Éducation inclusive : quel est notre objectif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833243" cy="2489521"/>
          </a:xfrm>
        </p:spPr>
        <p:txBody>
          <a:bodyPr/>
          <a:lstStyle/>
          <a:p>
            <a:r>
              <a:rPr lang="fr-FR" dirty="0" smtClean="0"/>
              <a:t>Une école inclusive est un </a:t>
            </a:r>
            <a:r>
              <a:rPr lang="fr-FR" dirty="0"/>
              <a:t>projet pour l’école 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qui, par des adaptations structurelles, organisationnelles et pédagogiques souhaite rendre possible, pour tous les élèves et quels que soient leurs besoins, une scolarité optimale en milieu ordinaire.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961615" y="3070385"/>
            <a:ext cx="3709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(Thomazet, </a:t>
            </a:r>
            <a:r>
              <a:rPr lang="fr-FR" dirty="0" err="1" smtClean="0">
                <a:solidFill>
                  <a:schemeClr val="bg1">
                    <a:lumMod val="65000"/>
                  </a:schemeClr>
                </a:solidFill>
              </a:rPr>
              <a:t>Mérini</a:t>
            </a:r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, &amp; </a:t>
            </a:r>
            <a:r>
              <a:rPr lang="fr-FR" dirty="0" err="1" smtClean="0">
                <a:solidFill>
                  <a:schemeClr val="bg1">
                    <a:lumMod val="65000"/>
                  </a:schemeClr>
                </a:solidFill>
              </a:rPr>
              <a:t>Gaime</a:t>
            </a:r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, 2014)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avec flèche vers le haut 5"/>
          <p:cNvSpPr/>
          <p:nvPr/>
        </p:nvSpPr>
        <p:spPr>
          <a:xfrm rot="4425615">
            <a:off x="1047235" y="4538851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792463" y="3827702"/>
            <a:ext cx="9169165" cy="12447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Évaluer la connaissance du projet</a:t>
            </a:r>
          </a:p>
          <a:p>
            <a:r>
              <a:rPr lang="fr-FR" dirty="0" smtClean="0"/>
              <a:t>Évaluer la capacité à entrer dans le projet « sentiment de compétence »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33565" y="4984955"/>
            <a:ext cx="6664075" cy="1873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Chez tous les acteurs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Professionnels de terrain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Cadres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Dispositifs de formation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Familles, associatifs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…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678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2063" y="225323"/>
            <a:ext cx="10942674" cy="1000688"/>
          </a:xfrm>
        </p:spPr>
        <p:txBody>
          <a:bodyPr>
            <a:normAutofit/>
          </a:bodyPr>
          <a:lstStyle/>
          <a:p>
            <a:r>
              <a:rPr lang="fr-FR" dirty="0" smtClean="0"/>
              <a:t>L’éducation inclusive… un projet de société !</a:t>
            </a:r>
            <a:endParaRPr lang="fr-FR" dirty="0"/>
          </a:p>
        </p:txBody>
      </p:sp>
      <p:pic>
        <p:nvPicPr>
          <p:cNvPr id="12" name="Imag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96171">
            <a:off x="6453292" y="1493924"/>
            <a:ext cx="5070322" cy="285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367884"/>
            <a:ext cx="4467447" cy="864413"/>
          </a:xfrm>
        </p:spPr>
        <p:txBody>
          <a:bodyPr>
            <a:normAutofit/>
          </a:bodyPr>
          <a:lstStyle/>
          <a:p>
            <a:r>
              <a:rPr lang="fr-FR" dirty="0" smtClean="0"/>
              <a:t>La place des personnes handicapées dans la société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788068" y="4708547"/>
            <a:ext cx="4488711" cy="492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L’insertion sociale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3788069" y="3593816"/>
            <a:ext cx="4488711" cy="492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L’emploi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3788068" y="4152023"/>
            <a:ext cx="4488711" cy="492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Logement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804762" y="5702942"/>
            <a:ext cx="4389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Penser le devenir de </a:t>
            </a:r>
            <a:r>
              <a:rPr lang="fr-FR" dirty="0"/>
              <a:t>la personne (</a:t>
            </a:r>
            <a:r>
              <a:rPr lang="fr-FR" dirty="0" err="1"/>
              <a:t>Ebersold</a:t>
            </a:r>
            <a:r>
              <a:rPr lang="fr-FR" dirty="0"/>
              <a:t> et </a:t>
            </a:r>
            <a:r>
              <a:rPr lang="fr-FR" dirty="0" err="1"/>
              <a:t>Detraux</a:t>
            </a:r>
            <a:r>
              <a:rPr lang="fr-FR" dirty="0"/>
              <a:t>, 2013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5" name="Rectangle avec flèche vers le haut 24"/>
          <p:cNvSpPr/>
          <p:nvPr/>
        </p:nvSpPr>
        <p:spPr>
          <a:xfrm rot="20001830">
            <a:off x="6582874" y="5207741"/>
            <a:ext cx="1536192" cy="106722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Évaluation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761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9358" y="421368"/>
            <a:ext cx="10820400" cy="1782989"/>
          </a:xfrm>
        </p:spPr>
        <p:txBody>
          <a:bodyPr/>
          <a:lstStyle/>
          <a:p>
            <a:r>
              <a:rPr lang="fr-CA" altLang="fr-FR" dirty="0"/>
              <a:t>Travail sur le perçu (ce que l’on ressent…)</a:t>
            </a:r>
          </a:p>
          <a:p>
            <a:r>
              <a:rPr lang="fr-CA" altLang="fr-FR" dirty="0" smtClean="0">
                <a:solidFill>
                  <a:schemeClr val="bg1">
                    <a:lumMod val="65000"/>
                  </a:schemeClr>
                </a:solidFill>
              </a:rPr>
              <a:t>Travail sur le prescrit (ce que l’on demande de faire…)</a:t>
            </a:r>
          </a:p>
          <a:p>
            <a:r>
              <a:rPr lang="fr-CA" altLang="fr-FR" dirty="0" smtClean="0">
                <a:solidFill>
                  <a:schemeClr val="bg1">
                    <a:lumMod val="65000"/>
                  </a:schemeClr>
                </a:solidFill>
              </a:rPr>
              <a:t>Travail sur le réel (ce qui se fait…)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663196650"/>
              </p:ext>
            </p:extLst>
          </p:nvPr>
        </p:nvGraphicFramePr>
        <p:xfrm>
          <a:off x="5110842" y="2507116"/>
          <a:ext cx="7678057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8998390" y="1746702"/>
            <a:ext cx="1284641" cy="1284641"/>
            <a:chOff x="8998390" y="1746702"/>
            <a:chExt cx="1284641" cy="1284641"/>
          </a:xfrm>
        </p:grpSpPr>
        <p:pic>
          <p:nvPicPr>
            <p:cNvPr id="1026" name="Picture 2" descr="RÃ©sultat de recherche d'images pour &quot;idÃ©e&quot;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390" y="1746702"/>
              <a:ext cx="1284641" cy="1284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 rot="791326">
              <a:off x="9833296" y="1773118"/>
              <a:ext cx="27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?</a:t>
              </a:r>
              <a:endParaRPr lang="fr-FR" dirty="0"/>
            </a:p>
          </p:txBody>
        </p:sp>
      </p:grpSp>
      <p:pic>
        <p:nvPicPr>
          <p:cNvPr id="7" name="Picture 12" descr="Afficher l'image d'origin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70424" y="4625555"/>
            <a:ext cx="2051720" cy="1026593"/>
          </a:xfrm>
          <a:prstGeom prst="rect">
            <a:avLst/>
          </a:prstGeom>
          <a:noFill/>
        </p:spPr>
      </p:pic>
      <p:pic>
        <p:nvPicPr>
          <p:cNvPr id="8" name="Picture 14" descr="Afficher l'image d'origine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DBD"/>
              </a:clrFrom>
              <a:clrTo>
                <a:srgbClr val="FEFDB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9509" y="4954888"/>
            <a:ext cx="1626940" cy="697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101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9358" y="421368"/>
            <a:ext cx="10820400" cy="1782989"/>
          </a:xfrm>
        </p:spPr>
        <p:txBody>
          <a:bodyPr/>
          <a:lstStyle/>
          <a:p>
            <a:r>
              <a:rPr lang="fr-CA" altLang="fr-FR" dirty="0">
                <a:solidFill>
                  <a:schemeClr val="bg1">
                    <a:lumMod val="65000"/>
                  </a:schemeClr>
                </a:solidFill>
              </a:rPr>
              <a:t>Travail sur le perçu (ce que l’on ressent…)</a:t>
            </a:r>
          </a:p>
          <a:p>
            <a:r>
              <a:rPr lang="fr-CA" altLang="fr-FR" dirty="0" smtClean="0"/>
              <a:t>Travail sur le prescrit (ce que l’on demande de faire…)</a:t>
            </a:r>
          </a:p>
          <a:p>
            <a:r>
              <a:rPr lang="fr-CA" altLang="fr-FR" dirty="0" smtClean="0">
                <a:solidFill>
                  <a:schemeClr val="bg1">
                    <a:lumMod val="65000"/>
                  </a:schemeClr>
                </a:solidFill>
              </a:rPr>
              <a:t>Travail sur le réel (ce qui se fait…)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626224084"/>
              </p:ext>
            </p:extLst>
          </p:nvPr>
        </p:nvGraphicFramePr>
        <p:xfrm>
          <a:off x="5110842" y="2507116"/>
          <a:ext cx="7678057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e 4"/>
          <p:cNvGrpSpPr/>
          <p:nvPr/>
        </p:nvGrpSpPr>
        <p:grpSpPr>
          <a:xfrm>
            <a:off x="8998390" y="1746702"/>
            <a:ext cx="1284641" cy="1284641"/>
            <a:chOff x="8998390" y="1746702"/>
            <a:chExt cx="1284641" cy="1284641"/>
          </a:xfrm>
        </p:grpSpPr>
        <p:pic>
          <p:nvPicPr>
            <p:cNvPr id="6" name="Picture 2" descr="RÃ©sultat de recherche d'images pour &quot;idÃ©e&quot;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390" y="1746702"/>
              <a:ext cx="1284641" cy="1284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ZoneTexte 6"/>
            <p:cNvSpPr txBox="1"/>
            <p:nvPr/>
          </p:nvSpPr>
          <p:spPr>
            <a:xfrm rot="791326">
              <a:off x="9833296" y="1773118"/>
              <a:ext cx="27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?</a:t>
              </a:r>
              <a:endParaRPr lang="fr-FR" dirty="0"/>
            </a:p>
          </p:txBody>
        </p:sp>
      </p:grpSp>
      <p:pic>
        <p:nvPicPr>
          <p:cNvPr id="8" name="Picture 12" descr="Afficher l'image d'origin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70424" y="4625555"/>
            <a:ext cx="2051720" cy="1026593"/>
          </a:xfrm>
          <a:prstGeom prst="rect">
            <a:avLst/>
          </a:prstGeom>
          <a:noFill/>
        </p:spPr>
      </p:pic>
      <p:pic>
        <p:nvPicPr>
          <p:cNvPr id="9" name="Picture 14" descr="Afficher l'image d'origine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DBD"/>
              </a:clrFrom>
              <a:clrTo>
                <a:srgbClr val="FEFDB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9509" y="4954888"/>
            <a:ext cx="1626940" cy="697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31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3205</TotalTime>
  <Words>1319</Words>
  <Application>Microsoft Office PowerPoint</Application>
  <PresentationFormat>Grand écran</PresentationFormat>
  <Paragraphs>222</Paragraphs>
  <Slides>22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Cambria</vt:lpstr>
      <vt:lpstr>Candara</vt:lpstr>
      <vt:lpstr>MS Mincho</vt:lpstr>
      <vt:lpstr>Segoe UI</vt:lpstr>
      <vt:lpstr>Wingdings</vt:lpstr>
      <vt:lpstr>Thème Office</vt:lpstr>
      <vt:lpstr>Éducation inclusive : quels défis et innovations en matière d’évaluation ?</vt:lpstr>
      <vt:lpstr>Éducation inclusive : quel est notre objectif ?</vt:lpstr>
      <vt:lpstr>L’intégration scolaire</vt:lpstr>
      <vt:lpstr>L’école inclusive</vt:lpstr>
      <vt:lpstr>Un changement de paradigme</vt:lpstr>
      <vt:lpstr>Éducation inclusive : quel est notre objectif ?</vt:lpstr>
      <vt:lpstr>L’éducation inclusive… un projet de société !</vt:lpstr>
      <vt:lpstr>Présentation PowerPoint</vt:lpstr>
      <vt:lpstr>Présentation PowerPoint</vt:lpstr>
      <vt:lpstr>Identifier les blocages engendrés par la prescription</vt:lpstr>
      <vt:lpstr>Évaluer les difficultés de mise en œuvre d’une éducation inclusive</vt:lpstr>
      <vt:lpstr>L’éducation inclusive… pour aller à l’école, comme les autres enfants !</vt:lpstr>
      <vt:lpstr>L’éducation inclusive… pour apprendre, comprendre et savoir faire</vt:lpstr>
      <vt:lpstr>Éducation inclusive, quels leviers ?</vt:lpstr>
      <vt:lpstr>Éducation inclusive, quels leviers ?</vt:lpstr>
      <vt:lpstr>Éducation inclusive, quels leviers ?</vt:lpstr>
      <vt:lpstr>Éducation inclusive, quels leviers ?</vt:lpstr>
      <vt:lpstr>Éducation inclusive, quels leviers ?</vt:lpstr>
      <vt:lpstr>Éducation inclusive, quels leviers ?</vt:lpstr>
      <vt:lpstr>Penser conjointement la recherche, l’évaluation et la formation des acteurs</vt:lpstr>
      <vt:lpstr>Conclusion</vt:lpstr>
      <vt:lpstr>Bibliographie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Éducation inclusive : quels défis et innovations en matière d’évaluation ?</dc:title>
  <dc:creator>Serge Thomazet</dc:creator>
  <cp:lastModifiedBy>Rkia CHAFAQI</cp:lastModifiedBy>
  <cp:revision>37</cp:revision>
  <dcterms:created xsi:type="dcterms:W3CDTF">2018-12-27T11:27:44Z</dcterms:created>
  <dcterms:modified xsi:type="dcterms:W3CDTF">2019-01-04T09:12:06Z</dcterms:modified>
</cp:coreProperties>
</file>